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7" autoAdjust="0"/>
    <p:restoredTop sz="94660"/>
  </p:normalViewPr>
  <p:slideViewPr>
    <p:cSldViewPr snapToGrid="0">
      <p:cViewPr varScale="1">
        <p:scale>
          <a:sx n="75" d="100"/>
          <a:sy n="75" d="100"/>
        </p:scale>
        <p:origin x="341"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5E6384-7D75-459F-A6F4-A937AED1CDA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4598FA4-F064-4271-AD74-A6C5E2E3A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CBDB9BD-308A-40DB-88F1-2C1825B903DA}"/>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288F990E-8DE5-4594-8778-CF717ADB67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94D020-75ED-4833-97CD-DCED8CAD9340}"/>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11809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479BC7-2ADC-46DB-9321-471A2FA7826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3F5301F-3825-4F83-B1CB-26987427F1AC}"/>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0946E23-10D2-479C-880A-D4A1C5AF164A}"/>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6FE62364-3FB7-4BFE-8211-BA83E755FC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05E489-C0EF-42CF-B926-F6197ADB1871}"/>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99124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EBA3DDE-E834-4616-87EF-613B50F6241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25D3367-F72B-4FC3-829D-B8C7D211F09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92B5DD0-F582-44E9-8952-03CA6AA80C2A}"/>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94D149FC-D33D-4309-AD9A-2E00ACBE304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3FBDAA-3C7F-46E6-B7B8-5896B0E5C53E}"/>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419993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FBB449-5CAF-4AFA-A0CE-2C4B9C81403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D32C1E4-027C-4668-A7C8-DE706F798E4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C99A3B-1195-401E-B6CC-4898BD5833FE}"/>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61A57A59-768E-40DE-BD98-078443224D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9A3AD7-5173-435F-BD77-0FE9DEDE3644}"/>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42834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903180-D871-4005-8FA4-4AE0C3C9C71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406FA4C-8354-4F87-9A08-B91CF0C10F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BA0ABB7-F433-42AE-A32E-94CCC08583BE}"/>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C8C9040C-F140-4B00-BA16-0410BCFA8F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67DB869-868E-49B3-BD7C-49878A387C15}"/>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5974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288E62-D073-4E39-A8AF-03FEE9A6BFE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F2E4AD5-75A1-42A9-AC5C-D72097E22E4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00F0AAF-C9E4-4BC0-894A-F56AB4180D8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AAF1B8F-8B10-4A8D-B3BC-0D95DBDA039A}"/>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6" name="Platshållare för sidfot 5">
            <a:extLst>
              <a:ext uri="{FF2B5EF4-FFF2-40B4-BE49-F238E27FC236}">
                <a16:creationId xmlns:a16="http://schemas.microsoft.com/office/drawing/2014/main" id="{E8491B0A-2C45-4991-86EA-34FACD9137B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2C36C4B-0353-4CAD-AB17-3841B60D431A}"/>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39995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4BEE00-7C57-4B11-8B8C-7AD2809226F4}"/>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1958770-2FE7-428F-AA81-2184464D04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98AE546-B480-4B1D-B2B4-FA4CE951687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FAEB5BD-43BE-4D8B-826E-CF02692FA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E9EBDF3-1B7E-4697-9067-66FFE33E5EE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EFF1554-5E92-4A11-A6EC-0CCEEEE0B664}"/>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8" name="Platshållare för sidfot 7">
            <a:extLst>
              <a:ext uri="{FF2B5EF4-FFF2-40B4-BE49-F238E27FC236}">
                <a16:creationId xmlns:a16="http://schemas.microsoft.com/office/drawing/2014/main" id="{F092D5A9-6FA1-4A7A-A520-45D89708D089}"/>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C4479CB-0BC1-493B-A0EE-91A0E2D48DF5}"/>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3936876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463642-4CB4-44F2-A625-B8EF7FDC837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B5D6E00-0308-4BC4-ABC6-61CC358C8ABC}"/>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4" name="Platshållare för sidfot 3">
            <a:extLst>
              <a:ext uri="{FF2B5EF4-FFF2-40B4-BE49-F238E27FC236}">
                <a16:creationId xmlns:a16="http://schemas.microsoft.com/office/drawing/2014/main" id="{BB6BEC8C-E44C-45C9-962D-CE57877DDC0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1E73D5F-892F-485A-AF60-EB79E79E4076}"/>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4287593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AC2526E-9F7B-407D-BC4A-E9165B817703}"/>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3" name="Platshållare för sidfot 2">
            <a:extLst>
              <a:ext uri="{FF2B5EF4-FFF2-40B4-BE49-F238E27FC236}">
                <a16:creationId xmlns:a16="http://schemas.microsoft.com/office/drawing/2014/main" id="{A04AA001-B7F4-4820-BEF4-B2242873B30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FFBD10E-4CC6-480A-9CF9-6942D89BC851}"/>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935390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85C392-2D7A-48B1-8E27-3AA33D63BD7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8C5A83A-8BFB-4A4A-BD6D-C06D6C765C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B5243BC-1567-41AE-8AAE-DE18689EF2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604C8F7-8EAB-40DE-A871-F46441CA8A59}"/>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6" name="Platshållare för sidfot 5">
            <a:extLst>
              <a:ext uri="{FF2B5EF4-FFF2-40B4-BE49-F238E27FC236}">
                <a16:creationId xmlns:a16="http://schemas.microsoft.com/office/drawing/2014/main" id="{78F595A9-724B-4C51-97E4-54904EB9036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65368E4-784F-4CF2-AB64-EE68EB9211EE}"/>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70807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DB6546-FB68-47DA-B444-4745F90590C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983FC28-B12C-4AAE-876C-4EE4921DF6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A6252078-A60D-4344-8649-85D5F5C35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7E7AADF-8282-4BE7-BA1A-F15897BFA630}"/>
              </a:ext>
            </a:extLst>
          </p:cNvPr>
          <p:cNvSpPr>
            <a:spLocks noGrp="1"/>
          </p:cNvSpPr>
          <p:nvPr>
            <p:ph type="dt" sz="half" idx="10"/>
          </p:nvPr>
        </p:nvSpPr>
        <p:spPr/>
        <p:txBody>
          <a:bodyPr/>
          <a:lstStyle/>
          <a:p>
            <a:fld id="{9E782A4A-5478-43DE-AFB8-7019BD34B308}" type="datetimeFigureOut">
              <a:rPr lang="sv-SE" smtClean="0"/>
              <a:t>2019-07-08</a:t>
            </a:fld>
            <a:endParaRPr lang="sv-SE"/>
          </a:p>
        </p:txBody>
      </p:sp>
      <p:sp>
        <p:nvSpPr>
          <p:cNvPr id="6" name="Platshållare för sidfot 5">
            <a:extLst>
              <a:ext uri="{FF2B5EF4-FFF2-40B4-BE49-F238E27FC236}">
                <a16:creationId xmlns:a16="http://schemas.microsoft.com/office/drawing/2014/main" id="{86EC8F21-194C-4B9F-9F29-98D31CBA288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B6C8793-1282-4312-8166-BF8878F76B43}"/>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396853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82262F9-B600-4B1E-A958-C022074B69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1E2622A-6E65-4F61-8128-204AE38535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647EEAF-FC80-4BB8-9EA1-6B2C3B86B3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82A4A-5478-43DE-AFB8-7019BD34B308}" type="datetimeFigureOut">
              <a:rPr lang="sv-SE" smtClean="0"/>
              <a:t>2019-07-08</a:t>
            </a:fld>
            <a:endParaRPr lang="sv-SE"/>
          </a:p>
        </p:txBody>
      </p:sp>
      <p:sp>
        <p:nvSpPr>
          <p:cNvPr id="5" name="Platshållare för sidfot 4">
            <a:extLst>
              <a:ext uri="{FF2B5EF4-FFF2-40B4-BE49-F238E27FC236}">
                <a16:creationId xmlns:a16="http://schemas.microsoft.com/office/drawing/2014/main" id="{98DD1B0D-9D2B-463A-8811-14D40B8C2D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EC5095B-2058-413A-851D-529E9896B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486A6-EFF8-400C-B6EC-9D8D6EBCE14D}" type="slidenum">
              <a:rPr lang="sv-SE" smtClean="0"/>
              <a:t>‹#›</a:t>
            </a:fld>
            <a:endParaRPr lang="sv-SE"/>
          </a:p>
        </p:txBody>
      </p:sp>
    </p:spTree>
    <p:extLst>
      <p:ext uri="{BB962C8B-B14F-4D97-AF65-F5344CB8AC3E}">
        <p14:creationId xmlns:p14="http://schemas.microsoft.com/office/powerpoint/2010/main" val="1522261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prv.se/sv/upphovsratt/" TargetMode="External"/><Relationship Id="rId2" Type="http://schemas.openxmlformats.org/officeDocument/2006/relationships/hyperlink" Target="http://www.bildalbumet.se/" TargetMode="Externa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datainspektionen.se/fragor-och-svar/personuppgiftslagen/raknas-ett-foto-som-en-personuppgif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prv.se/sv/upphovsratt/"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a:bodyPr>
          <a:lstStyle/>
          <a:p>
            <a:pPr algn="l"/>
            <a:r>
              <a:rPr lang="sv-SE" sz="2000" dirty="0"/>
              <a:t>MODUL 3.</a:t>
            </a:r>
          </a:p>
          <a:p>
            <a:pPr algn="l"/>
            <a:r>
              <a:rPr lang="sv-SE" sz="2000" dirty="0"/>
              <a:t>Kunskaper om bilder och bildbehandling för webbutveckling.</a:t>
            </a:r>
          </a:p>
          <a:p>
            <a:pPr algn="l"/>
            <a:r>
              <a:rPr lang="sv-SE" sz="2000" dirty="0"/>
              <a:t>Vilka </a:t>
            </a:r>
            <a:r>
              <a:rPr lang="sv-SE" sz="2000" dirty="0" err="1"/>
              <a:t>bildtyper</a:t>
            </a:r>
            <a:r>
              <a:rPr lang="sv-SE" sz="2000" dirty="0"/>
              <a:t> kan man använda?</a:t>
            </a:r>
          </a:p>
          <a:p>
            <a:pPr algn="l"/>
            <a:r>
              <a:rPr lang="sv-SE" sz="2000" dirty="0"/>
              <a:t>Hur stora ska bilderna vara?</a:t>
            </a:r>
          </a:p>
          <a:p>
            <a:pPr algn="l"/>
            <a:r>
              <a:rPr lang="sv-SE" sz="2000" dirty="0"/>
              <a:t>Vilka verktyg kan man använda för att fixa till bilder för webben?</a:t>
            </a:r>
          </a:p>
        </p:txBody>
      </p:sp>
      <p:sp>
        <p:nvSpPr>
          <p:cNvPr id="9" name="Freeform: Shape 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1919492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Regler för bilder på nätet.</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fontScale="92500" lnSpcReduction="20000"/>
          </a:bodyPr>
          <a:lstStyle/>
          <a:p>
            <a:pPr algn="l"/>
            <a:r>
              <a:rPr lang="sv-SE" sz="2000" dirty="0"/>
              <a:t>Bilder på en webbsida är snyggt och gör sidan lättare att förstå. Men det finns fler perspektiv när det gäller bilder på webben.</a:t>
            </a:r>
          </a:p>
          <a:p>
            <a:pPr algn="l"/>
            <a:r>
              <a:rPr lang="sv-SE" sz="2000" dirty="0"/>
              <a:t>Exempel:</a:t>
            </a:r>
          </a:p>
          <a:p>
            <a:pPr marL="342900" indent="-342900" algn="l">
              <a:buFont typeface="Arial" panose="020B0604020202020204" pitchFamily="34" charset="0"/>
              <a:buChar char="•"/>
            </a:pPr>
            <a:r>
              <a:rPr lang="sv-SE" sz="2000" dirty="0"/>
              <a:t>Vad är det som gäller när det handlar om bilder på nätet? </a:t>
            </a:r>
          </a:p>
          <a:p>
            <a:pPr marL="342900" indent="-342900" algn="l">
              <a:buFont typeface="Arial" panose="020B0604020202020204" pitchFamily="34" charset="0"/>
              <a:buChar char="•"/>
            </a:pPr>
            <a:r>
              <a:rPr lang="sv-SE" sz="2000" dirty="0"/>
              <a:t>Får man lägga ut vad som helst? </a:t>
            </a:r>
          </a:p>
          <a:p>
            <a:pPr marL="342900" indent="-342900" algn="l">
              <a:buFont typeface="Arial" panose="020B0604020202020204" pitchFamily="34" charset="0"/>
              <a:buChar char="•"/>
            </a:pPr>
            <a:r>
              <a:rPr lang="sv-SE" sz="2000" dirty="0"/>
              <a:t>Vad gäller när man vill låna bilder från olika sidor och publicera dem på sin egen sida? </a:t>
            </a:r>
          </a:p>
          <a:p>
            <a:pPr algn="l"/>
            <a:r>
              <a:rPr lang="sv-SE" sz="2000" dirty="0"/>
              <a:t>Detta ska vi bena ut och lära oss lite om.</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940403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Regler för bilder på nätet.</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fontScale="92500" lnSpcReduction="10000"/>
          </a:bodyPr>
          <a:lstStyle/>
          <a:p>
            <a:pPr algn="l"/>
            <a:r>
              <a:rPr lang="sv-SE" sz="1900" dirty="0"/>
              <a:t>Det finns en hel del regler att följa som många inte har riktigt koll på. Man får inte ens fotografera vad som helst, till exempel finns det en del byggnader som räknas som skyddsobjekt och som kan ge fängelse eller böter om man tar bilder på dessa. I övrigt får man fotografera nästan allt och alla enligt lag. Däremot får man inte publicera bilderna vart som helst utan det finns en hel del regler och lagar angående detta. Du får ta bilder på vem som helst ute på stan och publicera dem på din blogg eller Facebook så länge de inte är kränkande men du får till exempel inte använda bilderna i reklam eller marknadsföring om du inte har samtycke från personerna på fotot.</a:t>
            </a:r>
          </a:p>
          <a:p>
            <a:pPr algn="l"/>
            <a:r>
              <a:rPr lang="sv-SE" sz="1900" dirty="0"/>
              <a:t>Källa: </a:t>
            </a:r>
            <a:r>
              <a:rPr lang="sv-SE" sz="1900" dirty="0">
                <a:hlinkClick r:id="rId2"/>
              </a:rPr>
              <a:t>www.bildalbumet.se</a:t>
            </a:r>
            <a:r>
              <a:rPr lang="sv-SE" sz="1900" dirty="0"/>
              <a:t> och </a:t>
            </a:r>
          </a:p>
          <a:p>
            <a:pPr algn="l"/>
            <a:r>
              <a:rPr lang="sv-SE" sz="2000" dirty="0">
                <a:hlinkClick r:id="rId3"/>
              </a:rPr>
              <a:t>https://www.prv.se/sv/upphovsratt/</a:t>
            </a:r>
            <a:endParaRPr lang="sv-SE" sz="1900" dirty="0"/>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4">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8156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21844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Regler för bilder på nätet.</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8" y="1945640"/>
            <a:ext cx="4645250" cy="4539039"/>
          </a:xfrm>
        </p:spPr>
        <p:txBody>
          <a:bodyPr anchor="t">
            <a:noAutofit/>
          </a:bodyPr>
          <a:lstStyle/>
          <a:p>
            <a:pPr algn="l"/>
            <a:r>
              <a:rPr lang="sv-SE" sz="1600" dirty="0"/>
              <a:t>Det finns en del </a:t>
            </a:r>
            <a:r>
              <a:rPr lang="sv-SE" sz="1600" dirty="0">
                <a:hlinkClick r:id="rId2"/>
              </a:rPr>
              <a:t>regler enligt PUL att följa</a:t>
            </a:r>
            <a:r>
              <a:rPr lang="sv-SE" sz="1600" dirty="0"/>
              <a:t> när man ska publicera bilder och personuppgifter och det är bra att läsa på innan man publicerar. Man </a:t>
            </a:r>
            <a:r>
              <a:rPr lang="sv-SE" sz="1600" b="1" dirty="0"/>
              <a:t>får</a:t>
            </a:r>
            <a:r>
              <a:rPr lang="sv-SE" sz="1600" dirty="0"/>
              <a:t> till exempel ta foton på barn utan föräldrarnas samtycke och publicera dem på sin blogg eller sociala medier så länge bilden inte är kränkande. Dock får man </a:t>
            </a:r>
            <a:r>
              <a:rPr lang="sv-SE" sz="1600" b="1" dirty="0"/>
              <a:t>inte</a:t>
            </a:r>
            <a:r>
              <a:rPr lang="sv-SE" sz="1600" dirty="0"/>
              <a:t> gå in på skolor och förskolor för att ta foton, då gäller andra regler. Däremot kan föräldrar bli arga och be dig om att sluta fotografera eller be att du tar bort bilderna ifrån dina sociala medier även om du har lagen på din sida. Så oavsett dina rättigheter kan det vara bra att respektera andras åsikter innan du publicerar något. Vill du däremot använda bilden i </a:t>
            </a:r>
            <a:r>
              <a:rPr lang="sv-SE" sz="1600" b="1" dirty="0"/>
              <a:t>reklamsyfte</a:t>
            </a:r>
            <a:r>
              <a:rPr lang="sv-SE" sz="1600" dirty="0"/>
              <a:t> måste du ha båda föräldrarnas tillstånd om det är barn med på bilden. Det gäller även om det bara är vuxna på bilden och du vill sälja den till en reklambyrå exempelvis. Man får även ta i beaktande att det finns människor som lever med skyddad identitet och att de då kan be dig om att inte lägga upp bilden på dem någonstans. Det handlar om fingertoppskänsla och respekt.</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3">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951556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177801"/>
            <a:ext cx="4645250" cy="1402080"/>
          </a:xfrm>
        </p:spPr>
        <p:txBody>
          <a:bodyPr anchor="b">
            <a:normAutofit/>
          </a:bodyPr>
          <a:lstStyle/>
          <a:p>
            <a:pPr algn="l"/>
            <a:r>
              <a:rPr lang="sv-SE" sz="4700" dirty="0"/>
              <a:t>Webbutveckling 1</a:t>
            </a:r>
            <a:br>
              <a:rPr lang="sv-SE" sz="4700" dirty="0"/>
            </a:br>
            <a:r>
              <a:rPr lang="sv-SE" sz="4700" dirty="0"/>
              <a:t>Lagar &amp; regler.</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8" y="1681480"/>
            <a:ext cx="4645250" cy="4818439"/>
          </a:xfrm>
        </p:spPr>
        <p:txBody>
          <a:bodyPr anchor="t">
            <a:noAutofit/>
          </a:bodyPr>
          <a:lstStyle/>
          <a:p>
            <a:pPr algn="l"/>
            <a:r>
              <a:rPr lang="sv-SE" sz="1600" b="1" dirty="0"/>
              <a:t>Kan man ”låna” bilder från Google?</a:t>
            </a:r>
          </a:p>
          <a:p>
            <a:pPr algn="l"/>
            <a:r>
              <a:rPr lang="sv-SE" sz="1600" dirty="0"/>
              <a:t>Låt säga att du hittar en snygg bild på Google som du vill trycka på kläder, påsar, paraplyer eller annat. Får du använda den då? </a:t>
            </a:r>
          </a:p>
          <a:p>
            <a:pPr algn="l"/>
            <a:r>
              <a:rPr lang="sv-SE" sz="1600" dirty="0"/>
              <a:t>Svaret är nej, inte utan tillstånd från den som tagit bilden. Och ger de tillstånd vill de antagligen också ha en del av kakan på din vinst. Man kan dock alltid fråga. </a:t>
            </a:r>
          </a:p>
          <a:p>
            <a:pPr algn="l"/>
            <a:r>
              <a:rPr lang="sv-SE" sz="1600" dirty="0"/>
              <a:t>Google är alltså ingen </a:t>
            </a:r>
            <a:r>
              <a:rPr lang="sv-SE" sz="1600" dirty="0" err="1"/>
              <a:t>bildbank</a:t>
            </a:r>
            <a:r>
              <a:rPr lang="sv-SE" sz="1600" dirty="0"/>
              <a:t> man kan plocka fritt ifrån. Det är en länkkatalog av bilder som speglar vad som finns på olika hemsidor. </a:t>
            </a:r>
            <a:r>
              <a:rPr lang="sv-SE" sz="1600" b="1" dirty="0"/>
              <a:t>Fotografen äger bilden </a:t>
            </a:r>
            <a:r>
              <a:rPr lang="sv-SE" sz="1600" dirty="0"/>
              <a:t>och att den ligger på Google är bara en tillfällighet.</a:t>
            </a:r>
          </a:p>
          <a:p>
            <a:pPr algn="l"/>
            <a:r>
              <a:rPr lang="sv-SE" sz="1600" dirty="0"/>
              <a:t> Man får dock ladda ner andras bilder för eget bruk att ha som skärmsläckare eller skriva ut och sätta på väggen. Däremot får man inte publicera den någonstans utan tillstånd från fotografen. Då bör man alltid ange fotografens namn under bilden. Ofta kommer de flesta undan med att sno bilder men man kan bli ersättningsskyldig om fotografen kommer på en.</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55756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1"/>
            <a:ext cx="4645250" cy="1330960"/>
          </a:xfrm>
        </p:spPr>
        <p:txBody>
          <a:bodyPr anchor="b">
            <a:normAutofit fontScale="90000"/>
          </a:bodyPr>
          <a:lstStyle/>
          <a:p>
            <a:pPr algn="l"/>
            <a:br>
              <a:rPr lang="sv-SE" sz="4700" dirty="0"/>
            </a:br>
            <a:r>
              <a:rPr lang="sv-SE" sz="4700" dirty="0"/>
              <a:t>Webbutveckling 1</a:t>
            </a:r>
            <a:br>
              <a:rPr lang="sv-SE" sz="4700" dirty="0"/>
            </a:br>
            <a:r>
              <a:rPr lang="sv-SE" sz="4700" dirty="0"/>
              <a:t>Lagar &amp; Regler</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a:bodyPr>
          <a:lstStyle/>
          <a:p>
            <a:pPr algn="l"/>
            <a:r>
              <a:rPr lang="sv-SE" sz="2000" dirty="0"/>
              <a:t>Lagen om Upphovsrätt.</a:t>
            </a:r>
          </a:p>
          <a:p>
            <a:pPr algn="l"/>
            <a:r>
              <a:rPr lang="sv-SE" sz="2000" dirty="0"/>
              <a:t>Läs mer på:</a:t>
            </a:r>
          </a:p>
          <a:p>
            <a:pPr algn="l"/>
            <a:r>
              <a:rPr lang="sv-SE" sz="2000" dirty="0">
                <a:hlinkClick r:id="rId2"/>
              </a:rPr>
              <a:t>https://www.prv.se/sv/upphovsratt/</a:t>
            </a:r>
            <a:endParaRPr lang="sv-SE" sz="2000" dirty="0"/>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3">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24492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Lagar &amp; Regler</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a:bodyPr>
          <a:lstStyle/>
          <a:p>
            <a:pPr algn="l"/>
            <a:r>
              <a:rPr lang="sv-SE" sz="2000" dirty="0"/>
              <a:t>SLUT</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138321659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883</TotalTime>
  <Words>469</Words>
  <Application>Microsoft Office PowerPoint</Application>
  <PresentationFormat>Bredbild</PresentationFormat>
  <Paragraphs>31</Paragraphs>
  <Slides>7</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 Webbutveckling 1 Bilder &amp; Bildbehandling</vt:lpstr>
      <vt:lpstr> Webbutveckling 1 Regler för bilder på nätet.</vt:lpstr>
      <vt:lpstr> Webbutveckling 1 Regler för bilder på nätet.</vt:lpstr>
      <vt:lpstr> Webbutveckling 1 Regler för bilder på nätet.</vt:lpstr>
      <vt:lpstr>Webbutveckling 1 Lagar &amp; regler.</vt:lpstr>
      <vt:lpstr> Webbutveckling 1 Lagar &amp; Regler</vt:lpstr>
      <vt:lpstr> Webbutveckling 1 Lagar &amp; Regler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Webbutveckling 1 Server – Klient</dc:title>
  <dc:creator>Mats Karlsson Frölund</dc:creator>
  <cp:lastModifiedBy>Mats Karlsson Frölund</cp:lastModifiedBy>
  <cp:revision>29</cp:revision>
  <dcterms:created xsi:type="dcterms:W3CDTF">2019-06-01T11:51:52Z</dcterms:created>
  <dcterms:modified xsi:type="dcterms:W3CDTF">2019-07-08T12:00:13Z</dcterms:modified>
</cp:coreProperties>
</file>