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65" r:id="rId18"/>
    <p:sldId id="276" r:id="rId19"/>
    <p:sldId id="277" r:id="rId20"/>
    <p:sldId id="279" r:id="rId21"/>
    <p:sldId id="280" r:id="rId22"/>
    <p:sldId id="282" r:id="rId23"/>
    <p:sldId id="284" r:id="rId24"/>
    <p:sldId id="285" r:id="rId25"/>
    <p:sldId id="286" r:id="rId26"/>
    <p:sldId id="278"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75" d="100"/>
          <a:sy n="75" d="100"/>
        </p:scale>
        <p:origin x="341"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E6384-7D75-459F-A6F4-A937AED1CD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4598FA4-F064-4271-AD74-A6C5E2E3A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CBDB9BD-308A-40DB-88F1-2C1825B903DA}"/>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288F990E-8DE5-4594-8778-CF717ADB6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94D020-75ED-4833-97CD-DCED8CAD9340}"/>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11180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479BC7-2ADC-46DB-9321-471A2FA7826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3F5301F-3825-4F83-B1CB-26987427F1A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946E23-10D2-479C-880A-D4A1C5AF164A}"/>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6FE62364-3FB7-4BFE-8211-BA83E755FC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05E489-C0EF-42CF-B926-F6197ADB1871}"/>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299124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EBA3DDE-E834-4616-87EF-613B50F6241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5D3367-F72B-4FC3-829D-B8C7D211F09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2B5DD0-F582-44E9-8952-03CA6AA80C2A}"/>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94D149FC-D33D-4309-AD9A-2E00ACBE30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3FBDAA-3C7F-46E6-B7B8-5896B0E5C53E}"/>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419993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FBB449-5CAF-4AFA-A0CE-2C4B9C8140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32C1E4-027C-4668-A7C8-DE706F798E4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C99A3B-1195-401E-B6CC-4898BD5833FE}"/>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61A57A59-768E-40DE-BD98-078443224D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9A3AD7-5173-435F-BD77-0FE9DEDE3644}"/>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142834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903180-D871-4005-8FA4-4AE0C3C9C71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406FA4C-8354-4F87-9A08-B91CF0C10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BA0ABB7-F433-42AE-A32E-94CCC08583BE}"/>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C8C9040C-F140-4B00-BA16-0410BCFA8F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7DB869-868E-49B3-BD7C-49878A387C15}"/>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5974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288E62-D073-4E39-A8AF-03FEE9A6BFE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F2E4AD5-75A1-42A9-AC5C-D72097E22E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00F0AAF-C9E4-4BC0-894A-F56AB4180D8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AAF1B8F-8B10-4A8D-B3BC-0D95DBDA039A}"/>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6" name="Platshållare för sidfot 5">
            <a:extLst>
              <a:ext uri="{FF2B5EF4-FFF2-40B4-BE49-F238E27FC236}">
                <a16:creationId xmlns:a16="http://schemas.microsoft.com/office/drawing/2014/main" id="{E8491B0A-2C45-4991-86EA-34FACD9137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C36C4B-0353-4CAD-AB17-3841B60D431A}"/>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239995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4BEE00-7C57-4B11-8B8C-7AD2809226F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958770-2FE7-428F-AA81-2184464D0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98AE546-B480-4B1D-B2B4-FA4CE951687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FAEB5BD-43BE-4D8B-826E-CF02692FA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E9EBDF3-1B7E-4697-9067-66FFE33E5EE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EFF1554-5E92-4A11-A6EC-0CCEEEE0B664}"/>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8" name="Platshållare för sidfot 7">
            <a:extLst>
              <a:ext uri="{FF2B5EF4-FFF2-40B4-BE49-F238E27FC236}">
                <a16:creationId xmlns:a16="http://schemas.microsoft.com/office/drawing/2014/main" id="{F092D5A9-6FA1-4A7A-A520-45D89708D08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C4479CB-0BC1-493B-A0EE-91A0E2D48DF5}"/>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393687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63642-4CB4-44F2-A625-B8EF7FDC837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B5D6E00-0308-4BC4-ABC6-61CC358C8ABC}"/>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4" name="Platshållare för sidfot 3">
            <a:extLst>
              <a:ext uri="{FF2B5EF4-FFF2-40B4-BE49-F238E27FC236}">
                <a16:creationId xmlns:a16="http://schemas.microsoft.com/office/drawing/2014/main" id="{BB6BEC8C-E44C-45C9-962D-CE57877DDC0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1E73D5F-892F-485A-AF60-EB79E79E4076}"/>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428759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AC2526E-9F7B-407D-BC4A-E9165B817703}"/>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3" name="Platshållare för sidfot 2">
            <a:extLst>
              <a:ext uri="{FF2B5EF4-FFF2-40B4-BE49-F238E27FC236}">
                <a16:creationId xmlns:a16="http://schemas.microsoft.com/office/drawing/2014/main" id="{A04AA001-B7F4-4820-BEF4-B2242873B30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FFBD10E-4CC6-480A-9CF9-6942D89BC851}"/>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193539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5C392-2D7A-48B1-8E27-3AA33D63BD7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C5A83A-8BFB-4A4A-BD6D-C06D6C765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B5243BC-1567-41AE-8AAE-DE18689EF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604C8F7-8EAB-40DE-A871-F46441CA8A59}"/>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6" name="Platshållare för sidfot 5">
            <a:extLst>
              <a:ext uri="{FF2B5EF4-FFF2-40B4-BE49-F238E27FC236}">
                <a16:creationId xmlns:a16="http://schemas.microsoft.com/office/drawing/2014/main" id="{78F595A9-724B-4C51-97E4-54904EB903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5368E4-784F-4CF2-AB64-EE68EB9211EE}"/>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270807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B6546-FB68-47DA-B444-4745F90590C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983FC28-B12C-4AAE-876C-4EE4921DF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6252078-A60D-4344-8649-85D5F5C35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E7AADF-8282-4BE7-BA1A-F15897BFA630}"/>
              </a:ext>
            </a:extLst>
          </p:cNvPr>
          <p:cNvSpPr>
            <a:spLocks noGrp="1"/>
          </p:cNvSpPr>
          <p:nvPr>
            <p:ph type="dt" sz="half" idx="10"/>
          </p:nvPr>
        </p:nvSpPr>
        <p:spPr/>
        <p:txBody>
          <a:bodyPr/>
          <a:lstStyle/>
          <a:p>
            <a:fld id="{9E782A4A-5478-43DE-AFB8-7019BD34B308}" type="datetimeFigureOut">
              <a:rPr lang="sv-SE" smtClean="0"/>
              <a:t>2019-06-30</a:t>
            </a:fld>
            <a:endParaRPr lang="sv-SE"/>
          </a:p>
        </p:txBody>
      </p:sp>
      <p:sp>
        <p:nvSpPr>
          <p:cNvPr id="6" name="Platshållare för sidfot 5">
            <a:extLst>
              <a:ext uri="{FF2B5EF4-FFF2-40B4-BE49-F238E27FC236}">
                <a16:creationId xmlns:a16="http://schemas.microsoft.com/office/drawing/2014/main" id="{86EC8F21-194C-4B9F-9F29-98D31CBA28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6C8793-1282-4312-8166-BF8878F76B43}"/>
              </a:ext>
            </a:extLst>
          </p:cNvPr>
          <p:cNvSpPr>
            <a:spLocks noGrp="1"/>
          </p:cNvSpPr>
          <p:nvPr>
            <p:ph type="sldNum" sz="quarter" idx="12"/>
          </p:nvPr>
        </p:nvSpPr>
        <p:spPr/>
        <p:txBody>
          <a:bodyPr/>
          <a:lstStyle/>
          <a:p>
            <a:fld id="{67C486A6-EFF8-400C-B6EC-9D8D6EBCE14D}" type="slidenum">
              <a:rPr lang="sv-SE" smtClean="0"/>
              <a:t>‹#›</a:t>
            </a:fld>
            <a:endParaRPr lang="sv-SE"/>
          </a:p>
        </p:txBody>
      </p:sp>
    </p:spTree>
    <p:extLst>
      <p:ext uri="{BB962C8B-B14F-4D97-AF65-F5344CB8AC3E}">
        <p14:creationId xmlns:p14="http://schemas.microsoft.com/office/powerpoint/2010/main" val="396853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2262F9-B600-4B1E-A958-C022074B6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1E2622A-6E65-4F61-8128-204AE3853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47EEAF-FC80-4BB8-9EA1-6B2C3B86B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82A4A-5478-43DE-AFB8-7019BD34B308}" type="datetimeFigureOut">
              <a:rPr lang="sv-SE" smtClean="0"/>
              <a:t>2019-06-30</a:t>
            </a:fld>
            <a:endParaRPr lang="sv-SE"/>
          </a:p>
        </p:txBody>
      </p:sp>
      <p:sp>
        <p:nvSpPr>
          <p:cNvPr id="5" name="Platshållare för sidfot 4">
            <a:extLst>
              <a:ext uri="{FF2B5EF4-FFF2-40B4-BE49-F238E27FC236}">
                <a16:creationId xmlns:a16="http://schemas.microsoft.com/office/drawing/2014/main" id="{98DD1B0D-9D2B-463A-8811-14D40B8C2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C5095B-2058-413A-851D-529E9896B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486A6-EFF8-400C-B6EC-9D8D6EBCE14D}" type="slidenum">
              <a:rPr lang="sv-SE" smtClean="0"/>
              <a:t>‹#›</a:t>
            </a:fld>
            <a:endParaRPr lang="sv-SE"/>
          </a:p>
        </p:txBody>
      </p:sp>
    </p:spTree>
    <p:extLst>
      <p:ext uri="{BB962C8B-B14F-4D97-AF65-F5344CB8AC3E}">
        <p14:creationId xmlns:p14="http://schemas.microsoft.com/office/powerpoint/2010/main" val="152226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bildovning.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images/farhage.jp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ktc-webb.eu/images/bakgrund2.gi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ktc-webb.eu/images/bakgrund1.jp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685265"/>
            <a:ext cx="4645250" cy="183819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757377"/>
            <a:ext cx="4645250" cy="3141379"/>
          </a:xfrm>
        </p:spPr>
        <p:txBody>
          <a:bodyPr anchor="t">
            <a:normAutofit/>
          </a:bodyPr>
          <a:lstStyle/>
          <a:p>
            <a:pPr algn="l"/>
            <a:r>
              <a:rPr lang="sv-SE" sz="2000" dirty="0"/>
              <a:t>MODUL 3.</a:t>
            </a:r>
          </a:p>
          <a:p>
            <a:pPr algn="l"/>
            <a:r>
              <a:rPr lang="sv-SE" sz="2000" dirty="0"/>
              <a:t>Kunskaper om bilder och bildbehandling för webbutveckling.</a:t>
            </a:r>
          </a:p>
          <a:p>
            <a:pPr algn="l"/>
            <a:r>
              <a:rPr lang="sv-SE" sz="2000" dirty="0"/>
              <a:t>Vilka </a:t>
            </a:r>
            <a:r>
              <a:rPr lang="sv-SE" sz="2000" dirty="0" err="1"/>
              <a:t>bildtyper</a:t>
            </a:r>
            <a:r>
              <a:rPr lang="sv-SE" sz="2000" dirty="0"/>
              <a:t> kan man använda?</a:t>
            </a:r>
          </a:p>
          <a:p>
            <a:pPr algn="l"/>
            <a:r>
              <a:rPr lang="sv-SE" sz="2000" dirty="0"/>
              <a:t>Hur stora ska bilderna vara?</a:t>
            </a:r>
          </a:p>
          <a:p>
            <a:pPr algn="l"/>
            <a:r>
              <a:rPr lang="sv-SE" sz="2000" dirty="0"/>
              <a:t>Vilka verktyg kan man använda för att fixa till bilder för webben?</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716260" y="685265"/>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919492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fontScale="85000" lnSpcReduction="10000"/>
          </a:bodyPr>
          <a:lstStyle/>
          <a:p>
            <a:pPr algn="l"/>
            <a:r>
              <a:rPr lang="sv-SE" sz="2000" dirty="0"/>
              <a:t>Uppgift/Övning</a:t>
            </a:r>
          </a:p>
          <a:p>
            <a:pPr marL="457200" indent="-457200" algn="l">
              <a:buAutoNum type="arabicPeriod"/>
            </a:pPr>
            <a:r>
              <a:rPr lang="sv-SE" sz="2000" dirty="0"/>
              <a:t>Skapa ett html-dokument med namnet: bildovning.html</a:t>
            </a:r>
          </a:p>
          <a:p>
            <a:pPr marL="457200" indent="-457200" algn="l">
              <a:buAutoNum type="arabicPeriod"/>
            </a:pPr>
            <a:r>
              <a:rPr lang="sv-SE" sz="2000" dirty="0"/>
              <a:t>Skriv en text inom &lt;p&gt;&lt;/p&gt; taggar. Du kan hitta på en egen text eller ”sno” </a:t>
            </a:r>
            <a:r>
              <a:rPr lang="sv-SE" sz="2000" dirty="0">
                <a:hlinkClick r:id="rId2" action="ppaction://hlinkfile"/>
              </a:rPr>
              <a:t>den här.</a:t>
            </a:r>
            <a:endParaRPr lang="sv-SE" sz="2000" dirty="0"/>
          </a:p>
          <a:p>
            <a:pPr marL="457200" indent="-457200" algn="l">
              <a:buAutoNum type="arabicPeriod"/>
            </a:pPr>
            <a:r>
              <a:rPr lang="sv-SE" sz="2000" dirty="0"/>
              <a:t>Formatera teckensnittet med följande, inbäddade CSS efter din &lt;title&gt;-tagg:</a:t>
            </a:r>
          </a:p>
          <a:p>
            <a:pPr marL="457200" indent="-457200" algn="l">
              <a:buAutoNum type="arabicPeriod"/>
            </a:pPr>
            <a:r>
              <a:rPr lang="sv-SE" dirty="0"/>
              <a:t>&lt;style type="text/css"&gt;</a:t>
            </a:r>
            <a:br>
              <a:rPr lang="sv-SE" sz="2000" dirty="0"/>
            </a:br>
            <a:r>
              <a:rPr lang="sv-SE" dirty="0"/>
              <a:t>body {</a:t>
            </a:r>
            <a:br>
              <a:rPr lang="sv-SE" sz="2000" dirty="0"/>
            </a:br>
            <a:r>
              <a:rPr lang="sv-SE" dirty="0"/>
              <a:t>font-</a:t>
            </a:r>
            <a:r>
              <a:rPr lang="sv-SE" dirty="0" err="1"/>
              <a:t>family</a:t>
            </a:r>
            <a:r>
              <a:rPr lang="sv-SE" dirty="0"/>
              <a:t>: Verdana, Arial, Helvetica, sans-</a:t>
            </a:r>
            <a:r>
              <a:rPr lang="sv-SE" dirty="0" err="1"/>
              <a:t>serif</a:t>
            </a:r>
            <a:r>
              <a:rPr lang="sv-SE" dirty="0"/>
              <a:t>;</a:t>
            </a:r>
            <a:br>
              <a:rPr lang="sv-SE" sz="2000" dirty="0"/>
            </a:br>
            <a:r>
              <a:rPr lang="sv-SE" dirty="0"/>
              <a:t>font-</a:t>
            </a:r>
            <a:r>
              <a:rPr lang="sv-SE" dirty="0" err="1"/>
              <a:t>size</a:t>
            </a:r>
            <a:r>
              <a:rPr lang="sv-SE" dirty="0"/>
              <a:t>: 16px;</a:t>
            </a:r>
            <a:br>
              <a:rPr lang="sv-SE" sz="2000" dirty="0"/>
            </a:br>
            <a:r>
              <a:rPr lang="sv-SE" dirty="0"/>
              <a:t>}</a:t>
            </a:r>
            <a:br>
              <a:rPr lang="sv-SE" sz="2000" dirty="0"/>
            </a:br>
            <a:r>
              <a:rPr lang="sv-SE" dirty="0"/>
              <a:t>&lt;/style&gt;</a:t>
            </a:r>
          </a:p>
          <a:p>
            <a:pPr marL="457200" indent="-457200" algn="l">
              <a:buAutoNum type="arabicPeriod"/>
            </a:pPr>
            <a:r>
              <a:rPr lang="sv-SE" sz="2000" dirty="0"/>
              <a:t>Spara ock kolla så det ser ut så här.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3">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1153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Underrubrik 2">
            <a:extLst>
              <a:ext uri="{FF2B5EF4-FFF2-40B4-BE49-F238E27FC236}">
                <a16:creationId xmlns:a16="http://schemas.microsoft.com/office/drawing/2014/main" id="{EF1539A4-6805-44F0-A904-D8C59D5E0EEA}"/>
              </a:ext>
            </a:extLst>
          </p:cNvPr>
          <p:cNvSpPr txBox="1">
            <a:spLocks/>
          </p:cNvSpPr>
          <p:nvPr/>
        </p:nvSpPr>
        <p:spPr>
          <a:xfrm>
            <a:off x="6746627" y="2372360"/>
            <a:ext cx="4645250" cy="416311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2000" dirty="0"/>
              <a:t>Uppgift/Övning fortsättning</a:t>
            </a:r>
          </a:p>
          <a:p>
            <a:pPr algn="l"/>
            <a:r>
              <a:rPr lang="sv-SE" sz="2000" dirty="0"/>
              <a:t>6. Använd din egen bild eller bilden som vi använder i exemplet. </a:t>
            </a:r>
            <a:br>
              <a:rPr lang="sv-SE" sz="2000" dirty="0"/>
            </a:br>
            <a:br>
              <a:rPr lang="sv-SE" sz="2000" dirty="0"/>
            </a:br>
            <a:r>
              <a:rPr lang="sv-SE" sz="2000" dirty="0"/>
              <a:t>Högerklicka på bilden nedan och spara den i samma mapp som ditt HTML-dokument:</a:t>
            </a:r>
            <a:br>
              <a:rPr lang="sv-SE" sz="2000" dirty="0"/>
            </a:br>
            <a:br>
              <a:rPr lang="sv-SE" sz="2000" dirty="0"/>
            </a:br>
            <a:r>
              <a:rPr lang="sv-SE" sz="2000" dirty="0">
                <a:hlinkClick r:id="rId3" action="ppaction://hlinkfile"/>
              </a:rPr>
              <a:t>farhage.jpg</a:t>
            </a:r>
            <a:endParaRPr lang="sv-SE" sz="2000" dirty="0"/>
          </a:p>
          <a:p>
            <a:pPr algn="l"/>
            <a:r>
              <a:rPr lang="sv-SE" sz="2000" dirty="0"/>
              <a:t>7. Placera bilden inom samma stycke &lt;P&gt; som din text:</a:t>
            </a:r>
          </a:p>
          <a:p>
            <a:pPr algn="l"/>
            <a:r>
              <a:rPr lang="sv-SE" sz="1800" dirty="0"/>
              <a:t>&lt;p&gt;&lt;img </a:t>
            </a:r>
            <a:r>
              <a:rPr lang="sv-SE" sz="1800" dirty="0" err="1"/>
              <a:t>src</a:t>
            </a:r>
            <a:r>
              <a:rPr lang="sv-SE" sz="1800" dirty="0"/>
              <a:t>="farhage.jpg" title="Fårhage" width="200" height="149"&gt; Du kan använda bilder... &lt;/p&gt;</a:t>
            </a:r>
          </a:p>
          <a:p>
            <a:pPr algn="l"/>
            <a:endParaRPr lang="sv-SE" sz="2000" dirty="0"/>
          </a:p>
        </p:txBody>
      </p:sp>
    </p:spTree>
    <p:extLst>
      <p:ext uri="{BB962C8B-B14F-4D97-AF65-F5344CB8AC3E}">
        <p14:creationId xmlns:p14="http://schemas.microsoft.com/office/powerpoint/2010/main" val="339570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dirty="0"/>
              <a:t>Nu borde din sida se ut så här:</a:t>
            </a:r>
          </a:p>
          <a:p>
            <a:pPr algn="l"/>
            <a:endParaRPr lang="sv-SE" sz="20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a:extLst>
              <a:ext uri="{FF2B5EF4-FFF2-40B4-BE49-F238E27FC236}">
                <a16:creationId xmlns:a16="http://schemas.microsoft.com/office/drawing/2014/main" id="{CAC2EAB9-A481-4126-8748-ED4021DC9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02" y="2815739"/>
            <a:ext cx="4562475" cy="3276360"/>
          </a:xfrm>
          <a:prstGeom prst="rect">
            <a:avLst/>
          </a:prstGeom>
        </p:spPr>
      </p:pic>
    </p:spTree>
    <p:extLst>
      <p:ext uri="{BB962C8B-B14F-4D97-AF65-F5344CB8AC3E}">
        <p14:creationId xmlns:p14="http://schemas.microsoft.com/office/powerpoint/2010/main" val="365708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1700" dirty="0"/>
              <a:t>OBS! Det är viktigt att du använder VERSALER och gemener korrekt när du anger sökvägar till bilder eller andra dokument. Om du anger bildens namn i HTML-koden till "farhage.JPG" när bildfilen heter "farhage.jpg" kan detta innebära att bilden inte visas alls.</a:t>
            </a:r>
            <a:br>
              <a:rPr lang="sv-SE" sz="1700" dirty="0"/>
            </a:br>
            <a:br>
              <a:rPr lang="sv-SE" sz="1700" dirty="0"/>
            </a:br>
            <a:r>
              <a:rPr lang="sv-SE" sz="1700" dirty="0"/>
              <a:t>En bra regel är att använda </a:t>
            </a:r>
            <a:r>
              <a:rPr lang="sv-SE" sz="1700" b="1" dirty="0"/>
              <a:t>gemener</a:t>
            </a:r>
            <a:r>
              <a:rPr lang="sv-SE" sz="1700" dirty="0"/>
              <a:t> (små bokstäver) och att inte använda mellanslag i filnamn och sökvägar.</a:t>
            </a:r>
            <a:br>
              <a:rPr lang="sv-SE" sz="1700" dirty="0"/>
            </a:br>
            <a:br>
              <a:rPr lang="sv-SE" sz="1700" dirty="0"/>
            </a:br>
            <a:r>
              <a:rPr lang="sv-SE" sz="1700" dirty="0"/>
              <a:t>Bildnamnet: </a:t>
            </a:r>
            <a:br>
              <a:rPr lang="sv-SE" sz="1700" dirty="0"/>
            </a:br>
            <a:r>
              <a:rPr lang="sv-SE" sz="1700" dirty="0"/>
              <a:t>"semester_i_smogen_2006.jpg" </a:t>
            </a:r>
            <a:br>
              <a:rPr lang="sv-SE" sz="1700" dirty="0"/>
            </a:br>
            <a:r>
              <a:rPr lang="sv-SE" sz="1700" dirty="0"/>
              <a:t>är bättre än namnet:</a:t>
            </a:r>
            <a:br>
              <a:rPr lang="sv-SE" sz="1700" dirty="0"/>
            </a:br>
            <a:r>
              <a:rPr lang="sv-SE" sz="1700" dirty="0"/>
              <a:t>"Semester i Smögen 2006.jpg".</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06946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1700" dirty="0"/>
              <a:t>Om du vill placera texten till höger eller vänster om bilden använder du CSS-attributet: </a:t>
            </a:r>
            <a:r>
              <a:rPr lang="sv-SE" sz="1700" b="1" dirty="0"/>
              <a:t>FLOAT</a:t>
            </a:r>
            <a:br>
              <a:rPr lang="sv-SE" sz="1700" dirty="0"/>
            </a:br>
            <a:br>
              <a:rPr lang="sv-SE" sz="1700" dirty="0"/>
            </a:br>
            <a:r>
              <a:rPr lang="sv-SE" sz="1700" dirty="0"/>
              <a:t>Placera bilden till vänster om texten med </a:t>
            </a:r>
            <a:r>
              <a:rPr lang="sv-SE" sz="1700" b="1" dirty="0"/>
              <a:t>float: </a:t>
            </a:r>
            <a:r>
              <a:rPr lang="sv-SE" sz="1700" b="1" dirty="0" err="1"/>
              <a:t>left</a:t>
            </a:r>
            <a:r>
              <a:rPr lang="sv-SE" sz="1700" b="1" dirty="0"/>
              <a:t>;</a:t>
            </a:r>
            <a:r>
              <a:rPr lang="sv-SE" sz="1700" dirty="0"/>
              <a:t> och till höger om texten med </a:t>
            </a:r>
            <a:r>
              <a:rPr lang="sv-SE" sz="1700" b="1" dirty="0"/>
              <a:t>float: right;</a:t>
            </a:r>
            <a:br>
              <a:rPr lang="sv-SE" sz="1700" dirty="0"/>
            </a:br>
            <a:br>
              <a:rPr lang="sv-SE" sz="1700" dirty="0"/>
            </a:br>
            <a:r>
              <a:rPr lang="sv-SE" sz="1700" dirty="0"/>
              <a:t>Justera din bild så att den ligger till </a:t>
            </a:r>
            <a:r>
              <a:rPr lang="sv-SE" sz="1700" b="1" dirty="0"/>
              <a:t>vänster</a:t>
            </a:r>
            <a:r>
              <a:rPr lang="sv-SE" sz="1700" dirty="0"/>
              <a:t> om texten. I exemplet nedan anges också </a:t>
            </a:r>
            <a:r>
              <a:rPr lang="sv-SE" sz="1700" b="1" dirty="0"/>
              <a:t>marginaler</a:t>
            </a:r>
            <a:r>
              <a:rPr lang="sv-SE" sz="1700" dirty="0"/>
              <a:t> för att ge ett avstånd från bildens kant till texten:</a:t>
            </a:r>
          </a:p>
          <a:p>
            <a:pPr algn="l"/>
            <a:r>
              <a:rPr lang="sv-SE" sz="1700" dirty="0"/>
              <a:t>&lt;p&gt;&lt;img </a:t>
            </a:r>
            <a:r>
              <a:rPr lang="sv-SE" sz="1700" dirty="0" err="1"/>
              <a:t>src</a:t>
            </a:r>
            <a:r>
              <a:rPr lang="sv-SE" sz="1700" dirty="0"/>
              <a:t>="farhage.jpg" </a:t>
            </a:r>
            <a:br>
              <a:rPr lang="sv-SE" sz="1700" dirty="0"/>
            </a:br>
            <a:r>
              <a:rPr lang="sv-SE" sz="1700" dirty="0"/>
              <a:t>style="float: </a:t>
            </a:r>
            <a:r>
              <a:rPr lang="sv-SE" sz="1700" dirty="0" err="1"/>
              <a:t>left</a:t>
            </a:r>
            <a:r>
              <a:rPr lang="sv-SE" sz="1700" dirty="0"/>
              <a:t>; margin: 0px 15px </a:t>
            </a:r>
            <a:r>
              <a:rPr lang="sv-SE" sz="1700" dirty="0" err="1"/>
              <a:t>15px</a:t>
            </a:r>
            <a:r>
              <a:rPr lang="sv-SE" sz="1700" dirty="0"/>
              <a:t> 0px;" </a:t>
            </a:r>
            <a:br>
              <a:rPr lang="sv-SE" sz="1700" dirty="0"/>
            </a:br>
            <a:r>
              <a:rPr lang="sv-SE" sz="1700" dirty="0"/>
              <a:t>title="Fårhage" width="200" height="149"&gt; Du kan använda bilder...&lt;/p&gt;</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26565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1700" dirty="0"/>
              <a:t>Spara dokumentet med snabbkommando CTRL+S. Visa sidan i webbläsaren och uppdatera med snabbkommando F5 för att se resultatet:</a:t>
            </a:r>
          </a:p>
          <a:p>
            <a:pPr algn="l"/>
            <a:endParaRPr lang="sv-SE" sz="17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a:extLst>
              <a:ext uri="{FF2B5EF4-FFF2-40B4-BE49-F238E27FC236}">
                <a16:creationId xmlns:a16="http://schemas.microsoft.com/office/drawing/2014/main" id="{09FC2F22-54DE-4998-A02F-89CF699CD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215" y="3276219"/>
            <a:ext cx="4538662" cy="3259260"/>
          </a:xfrm>
          <a:prstGeom prst="rect">
            <a:avLst/>
          </a:prstGeom>
        </p:spPr>
      </p:pic>
    </p:spTree>
    <p:extLst>
      <p:ext uri="{BB962C8B-B14F-4D97-AF65-F5344CB8AC3E}">
        <p14:creationId xmlns:p14="http://schemas.microsoft.com/office/powerpoint/2010/main" val="206157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lnSpcReduction="10000"/>
          </a:bodyPr>
          <a:lstStyle/>
          <a:p>
            <a:pPr algn="l"/>
            <a:r>
              <a:rPr lang="sv-SE" sz="2000" b="1" dirty="0"/>
              <a:t>Bakgrundsbilder.</a:t>
            </a:r>
          </a:p>
          <a:p>
            <a:pPr algn="l"/>
            <a:r>
              <a:rPr lang="sv-SE" sz="1700" dirty="0"/>
              <a:t>Bakgrundsbilder repeteras till höger och nedåt som standard och när den repeteras så skapar den ett mönster med synliga skarvar. Du ange om, och hur, bilden ska upprepas och även en exakt position för bilden.</a:t>
            </a:r>
          </a:p>
          <a:p>
            <a:pPr algn="l"/>
            <a:r>
              <a:rPr lang="sv-SE" sz="1700" dirty="0"/>
              <a:t>1.</a:t>
            </a:r>
          </a:p>
          <a:p>
            <a:pPr algn="l"/>
            <a:r>
              <a:rPr lang="sv-SE" sz="1700" dirty="0"/>
              <a:t>Använd dokumentet ”bildovning.html" som du sparade tidigare i avsnittet ovan.</a:t>
            </a:r>
            <a:br>
              <a:rPr lang="sv-SE" sz="1700" dirty="0"/>
            </a:br>
            <a:br>
              <a:rPr lang="sv-SE" sz="1700" dirty="0"/>
            </a:br>
            <a:r>
              <a:rPr lang="sv-SE" sz="1700" dirty="0"/>
              <a:t>Använd din egen bild eller bilden som vi använder i exemplet. Gå till adressen nedan och högerklicka på bilden o spara.</a:t>
            </a:r>
          </a:p>
          <a:p>
            <a:pPr algn="l"/>
            <a:r>
              <a:rPr lang="sv-SE" sz="1800" dirty="0">
                <a:hlinkClick r:id="rId2"/>
              </a:rPr>
              <a:t>http://ktc-webb.eu/images/bakgrund2.gif</a:t>
            </a:r>
            <a:br>
              <a:rPr lang="sv-SE" sz="1700" dirty="0"/>
            </a:br>
            <a:br>
              <a:rPr lang="sv-SE" sz="1700" dirty="0"/>
            </a:br>
            <a:endParaRPr lang="sv-SE" sz="17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3">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0575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5903650" y="2372360"/>
            <a:ext cx="5939162" cy="4197116"/>
          </a:xfrm>
        </p:spPr>
        <p:txBody>
          <a:bodyPr anchor="t">
            <a:normAutofit fontScale="40000" lnSpcReduction="20000"/>
          </a:bodyPr>
          <a:lstStyle/>
          <a:p>
            <a:pPr algn="l"/>
            <a:r>
              <a:rPr lang="sv-SE" sz="4000" dirty="0"/>
              <a:t>Bakgrundsbild och andra egenskaper anges med CSS.</a:t>
            </a:r>
          </a:p>
          <a:p>
            <a:pPr algn="l"/>
            <a:r>
              <a:rPr lang="sv-SE" sz="4000" dirty="0"/>
              <a:t>Läs på igen om CSS i modul 2 om du är osäker.</a:t>
            </a:r>
          </a:p>
          <a:p>
            <a:pPr algn="l"/>
            <a:r>
              <a:rPr lang="sv-SE" sz="4000" dirty="0"/>
              <a:t>Skriv in koden:</a:t>
            </a:r>
          </a:p>
          <a:p>
            <a:pPr algn="l"/>
            <a:r>
              <a:rPr lang="sv-SE" sz="4000" dirty="0">
                <a:latin typeface="Consolas" panose="020B0609020204030204" pitchFamily="49" charset="0"/>
              </a:rPr>
              <a:t>background-image: </a:t>
            </a:r>
            <a:r>
              <a:rPr lang="sv-SE" sz="4000" dirty="0" err="1">
                <a:latin typeface="Consolas" panose="020B0609020204030204" pitchFamily="49" charset="0"/>
              </a:rPr>
              <a:t>url</a:t>
            </a:r>
            <a:r>
              <a:rPr lang="sv-SE" sz="4000" dirty="0">
                <a:latin typeface="Consolas" panose="020B0609020204030204" pitchFamily="49" charset="0"/>
              </a:rPr>
              <a:t>(images/bakgrund2.gif);</a:t>
            </a:r>
          </a:p>
          <a:p>
            <a:pPr algn="l"/>
            <a:endParaRPr lang="sv-SE" sz="4000" dirty="0"/>
          </a:p>
          <a:p>
            <a:pPr algn="l"/>
            <a:r>
              <a:rPr lang="sv-SE" sz="4000" dirty="0"/>
              <a:t>Ska se ut så här då:</a:t>
            </a:r>
          </a:p>
          <a:p>
            <a:pPr algn="l"/>
            <a:r>
              <a:rPr lang="sv-SE" sz="4000" dirty="0">
                <a:latin typeface="Consolas" panose="020B0609020204030204" pitchFamily="49" charset="0"/>
              </a:rPr>
              <a:t>body{</a:t>
            </a:r>
          </a:p>
          <a:p>
            <a:pPr algn="l"/>
            <a:r>
              <a:rPr lang="sv-SE" sz="4000" dirty="0">
                <a:latin typeface="Consolas" panose="020B0609020204030204" pitchFamily="49" charset="0"/>
              </a:rPr>
              <a:t>font-</a:t>
            </a:r>
            <a:r>
              <a:rPr lang="sv-SE" sz="4000" dirty="0" err="1">
                <a:latin typeface="Consolas" panose="020B0609020204030204" pitchFamily="49" charset="0"/>
              </a:rPr>
              <a:t>family</a:t>
            </a:r>
            <a:r>
              <a:rPr lang="sv-SE" sz="4000" dirty="0">
                <a:latin typeface="Consolas" panose="020B0609020204030204" pitchFamily="49" charset="0"/>
              </a:rPr>
              <a:t>: Verdana, Arial, Helvetica, sans-</a:t>
            </a:r>
            <a:r>
              <a:rPr lang="sv-SE" sz="4000" dirty="0" err="1">
                <a:latin typeface="Consolas" panose="020B0609020204030204" pitchFamily="49" charset="0"/>
              </a:rPr>
              <a:t>serif</a:t>
            </a:r>
            <a:r>
              <a:rPr lang="sv-SE" sz="4000" dirty="0">
                <a:latin typeface="Consolas" panose="020B0609020204030204" pitchFamily="49" charset="0"/>
              </a:rPr>
              <a:t>;</a:t>
            </a:r>
            <a:br>
              <a:rPr lang="sv-SE" sz="4000" dirty="0">
                <a:latin typeface="Consolas" panose="020B0609020204030204" pitchFamily="49" charset="0"/>
              </a:rPr>
            </a:br>
            <a:r>
              <a:rPr lang="sv-SE" sz="4000" dirty="0">
                <a:latin typeface="Consolas" panose="020B0609020204030204" pitchFamily="49" charset="0"/>
              </a:rPr>
              <a:t>font-</a:t>
            </a:r>
            <a:r>
              <a:rPr lang="sv-SE" sz="4000" dirty="0" err="1">
                <a:latin typeface="Consolas" panose="020B0609020204030204" pitchFamily="49" charset="0"/>
              </a:rPr>
              <a:t>size</a:t>
            </a:r>
            <a:r>
              <a:rPr lang="sv-SE" sz="4000" dirty="0">
                <a:latin typeface="Consolas" panose="020B0609020204030204" pitchFamily="49" charset="0"/>
              </a:rPr>
              <a:t>: 16px;</a:t>
            </a:r>
            <a:br>
              <a:rPr lang="sv-SE" sz="4000" dirty="0">
                <a:latin typeface="Consolas" panose="020B0609020204030204" pitchFamily="49" charset="0"/>
              </a:rPr>
            </a:br>
            <a:r>
              <a:rPr lang="sv-SE" sz="4000" dirty="0">
                <a:latin typeface="Consolas" panose="020B0609020204030204" pitchFamily="49" charset="0"/>
              </a:rPr>
              <a:t>background-image: </a:t>
            </a:r>
            <a:r>
              <a:rPr lang="sv-SE" sz="4000" dirty="0" err="1">
                <a:latin typeface="Consolas" panose="020B0609020204030204" pitchFamily="49" charset="0"/>
              </a:rPr>
              <a:t>url</a:t>
            </a:r>
            <a:r>
              <a:rPr lang="sv-SE" sz="4000" dirty="0">
                <a:latin typeface="Consolas" panose="020B0609020204030204" pitchFamily="49" charset="0"/>
              </a:rPr>
              <a:t>(images/bakgrund2.gif);</a:t>
            </a:r>
          </a:p>
          <a:p>
            <a:pPr algn="l"/>
            <a:r>
              <a:rPr lang="sv-SE" sz="4000" dirty="0">
                <a:latin typeface="Consolas" panose="020B0609020204030204" pitchFamily="49" charset="0"/>
              </a:rPr>
              <a:t>}</a:t>
            </a:r>
          </a:p>
          <a:p>
            <a:pPr algn="l"/>
            <a:endParaRPr lang="sv-SE" sz="1600" dirty="0">
              <a:latin typeface="Consolas" panose="020B0609020204030204" pitchFamily="49" charset="0"/>
            </a:endParaRPr>
          </a:p>
          <a:p>
            <a:pPr algn="l"/>
            <a:endParaRPr lang="sv-SE" sz="1600" dirty="0"/>
          </a:p>
          <a:p>
            <a:pPr algn="l"/>
            <a:endParaRPr lang="sv-SE" sz="1600" dirty="0">
              <a:latin typeface="Consolas" panose="020B0609020204030204" pitchFamily="49" charset="0"/>
            </a:endParaRPr>
          </a:p>
          <a:p>
            <a:pPr algn="l"/>
            <a:r>
              <a:rPr lang="sv-SE" sz="1600" dirty="0"/>
              <a:t> </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40003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1700" dirty="0"/>
              <a:t>Spara dokumentet. </a:t>
            </a:r>
          </a:p>
          <a:p>
            <a:pPr algn="l"/>
            <a:r>
              <a:rPr lang="sv-SE" sz="1700" dirty="0"/>
              <a:t>Visa sidan i webbläsaren för att se resultatet:</a:t>
            </a:r>
          </a:p>
          <a:p>
            <a:pPr algn="l"/>
            <a:endParaRPr lang="sv-SE" sz="16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a:extLst>
              <a:ext uri="{FF2B5EF4-FFF2-40B4-BE49-F238E27FC236}">
                <a16:creationId xmlns:a16="http://schemas.microsoft.com/office/drawing/2014/main" id="{73E25FF4-5609-4A58-AC76-B20389105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0"/>
            <a:ext cx="5765029" cy="2972057"/>
          </a:xfrm>
          <a:prstGeom prst="rect">
            <a:avLst/>
          </a:prstGeom>
        </p:spPr>
      </p:pic>
    </p:spTree>
    <p:extLst>
      <p:ext uri="{BB962C8B-B14F-4D97-AF65-F5344CB8AC3E}">
        <p14:creationId xmlns:p14="http://schemas.microsoft.com/office/powerpoint/2010/main" val="350599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301625"/>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8" y="2159634"/>
            <a:ext cx="4645250" cy="4163119"/>
          </a:xfrm>
        </p:spPr>
        <p:txBody>
          <a:bodyPr anchor="t">
            <a:normAutofit/>
          </a:bodyPr>
          <a:lstStyle/>
          <a:p>
            <a:pPr algn="l"/>
            <a:r>
              <a:rPr lang="sv-SE" sz="1700" dirty="0"/>
              <a:t>Bakgrundsbilder repeteras till höger och nedåt som standard. Bakgrundsbilden i vårt exempel är en "mönsterplatta" (</a:t>
            </a:r>
            <a:r>
              <a:rPr lang="sv-SE" sz="1700" dirty="0" err="1"/>
              <a:t>tile</a:t>
            </a:r>
            <a:r>
              <a:rPr lang="sv-SE" sz="1700" dirty="0"/>
              <a:t>) och när den repeteras så skapar den ett mönster utan synliga skarvar. </a:t>
            </a:r>
            <a:br>
              <a:rPr lang="sv-SE" sz="1700" dirty="0"/>
            </a:br>
            <a:br>
              <a:rPr lang="sv-SE" sz="1700" dirty="0"/>
            </a:br>
            <a:r>
              <a:rPr lang="sv-SE" sz="1700" dirty="0"/>
              <a:t>Om du använder en "vanlig" bild som inte är anpassad för ett mönster så kan det se ut så här:</a:t>
            </a:r>
          </a:p>
          <a:p>
            <a:pPr algn="l"/>
            <a:endParaRPr lang="sv-SE" sz="17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a:extLst>
              <a:ext uri="{FF2B5EF4-FFF2-40B4-BE49-F238E27FC236}">
                <a16:creationId xmlns:a16="http://schemas.microsoft.com/office/drawing/2014/main" id="{687C0382-67AC-45F8-8014-B31D8B51B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4" y="3915596"/>
            <a:ext cx="3995737" cy="2869380"/>
          </a:xfrm>
          <a:prstGeom prst="rect">
            <a:avLst/>
          </a:prstGeom>
        </p:spPr>
      </p:pic>
    </p:spTree>
    <p:extLst>
      <p:ext uri="{BB962C8B-B14F-4D97-AF65-F5344CB8AC3E}">
        <p14:creationId xmlns:p14="http://schemas.microsoft.com/office/powerpoint/2010/main" val="157060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685265"/>
            <a:ext cx="4645250" cy="183819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757377"/>
            <a:ext cx="4645250" cy="3141379"/>
          </a:xfrm>
        </p:spPr>
        <p:txBody>
          <a:bodyPr anchor="t">
            <a:normAutofit/>
          </a:bodyPr>
          <a:lstStyle/>
          <a:p>
            <a:pPr algn="l"/>
            <a:r>
              <a:rPr lang="sv-SE" sz="2000" dirty="0"/>
              <a:t>Det första du behöver göra för att lägga in en bild i ett HTML-dokument är att skaffa fram själva bilden. Nästa steg är att göra om den till ett format som webbläsaren kan visa och sedan är det bara att länka in den i dokumentet.</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4040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lnSpcReduction="10000"/>
          </a:bodyPr>
          <a:lstStyle/>
          <a:p>
            <a:pPr algn="l"/>
            <a:r>
              <a:rPr lang="sv-SE" sz="1700" dirty="0"/>
              <a:t>Du ange om, och hur, bilden ska upprepas och även en exakt position för bilden.</a:t>
            </a:r>
          </a:p>
          <a:p>
            <a:pPr algn="l"/>
            <a:r>
              <a:rPr lang="sv-SE" sz="1700" dirty="0"/>
              <a:t>Använd egenskapen</a:t>
            </a:r>
            <a:r>
              <a:rPr lang="sv-SE" sz="1700" b="1" dirty="0"/>
              <a:t> background-</a:t>
            </a:r>
            <a:r>
              <a:rPr lang="sv-SE" sz="1700" b="1" dirty="0" err="1"/>
              <a:t>repeat</a:t>
            </a:r>
            <a:r>
              <a:rPr lang="sv-SE" sz="1700" b="1" dirty="0"/>
              <a:t> </a:t>
            </a:r>
            <a:r>
              <a:rPr lang="sv-SE" sz="1700" dirty="0"/>
              <a:t>för att ange att bakgrundsbilden endast ska </a:t>
            </a:r>
            <a:r>
              <a:rPr lang="sv-SE" sz="1700" b="1" dirty="0"/>
              <a:t>repeteras nedåt</a:t>
            </a:r>
            <a:r>
              <a:rPr lang="sv-SE" sz="1700" dirty="0"/>
              <a:t>.</a:t>
            </a:r>
            <a:br>
              <a:rPr lang="sv-SE" sz="1700" dirty="0"/>
            </a:br>
            <a:br>
              <a:rPr lang="sv-SE" sz="1700" dirty="0"/>
            </a:br>
            <a:r>
              <a:rPr lang="sv-SE" sz="1700" dirty="0"/>
              <a:t>I exemplet nedan anges att bakgrundsbilden endast ska repeteras i Y-led :</a:t>
            </a:r>
          </a:p>
          <a:p>
            <a:pPr algn="l"/>
            <a:r>
              <a:rPr lang="sv-SE" sz="1800" dirty="0">
                <a:latin typeface="Consolas" panose="020B0609020204030204" pitchFamily="49" charset="0"/>
              </a:rPr>
              <a:t>body {</a:t>
            </a:r>
            <a:br>
              <a:rPr lang="sv-SE" sz="1800" dirty="0">
                <a:latin typeface="Consolas" panose="020B0609020204030204" pitchFamily="49" charset="0"/>
              </a:rPr>
            </a:br>
            <a:r>
              <a:rPr lang="sv-SE" sz="1800" dirty="0">
                <a:latin typeface="Consolas" panose="020B0609020204030204" pitchFamily="49" charset="0"/>
              </a:rPr>
              <a:t>font-</a:t>
            </a:r>
            <a:r>
              <a:rPr lang="sv-SE" sz="1800" dirty="0" err="1">
                <a:latin typeface="Consolas" panose="020B0609020204030204" pitchFamily="49" charset="0"/>
              </a:rPr>
              <a:t>family</a:t>
            </a:r>
            <a:r>
              <a:rPr lang="sv-SE" sz="1800" dirty="0">
                <a:latin typeface="Consolas" panose="020B0609020204030204" pitchFamily="49" charset="0"/>
              </a:rPr>
              <a:t>: Verdana, Arial, Helvetica, sans-</a:t>
            </a:r>
            <a:r>
              <a:rPr lang="sv-SE" sz="1800" dirty="0" err="1">
                <a:latin typeface="Consolas" panose="020B0609020204030204" pitchFamily="49" charset="0"/>
              </a:rPr>
              <a:t>serif</a:t>
            </a:r>
            <a:r>
              <a:rPr lang="sv-SE" sz="1800" dirty="0">
                <a:latin typeface="Consolas" panose="020B0609020204030204" pitchFamily="49" charset="0"/>
              </a:rPr>
              <a:t>;</a:t>
            </a:r>
            <a:br>
              <a:rPr lang="sv-SE" sz="1800" dirty="0">
                <a:latin typeface="Consolas" panose="020B0609020204030204" pitchFamily="49" charset="0"/>
              </a:rPr>
            </a:br>
            <a:r>
              <a:rPr lang="sv-SE" sz="1800" dirty="0">
                <a:latin typeface="Consolas" panose="020B0609020204030204" pitchFamily="49" charset="0"/>
              </a:rPr>
              <a:t>font-</a:t>
            </a:r>
            <a:r>
              <a:rPr lang="sv-SE" sz="1800" dirty="0" err="1">
                <a:latin typeface="Consolas" panose="020B0609020204030204" pitchFamily="49" charset="0"/>
              </a:rPr>
              <a:t>size</a:t>
            </a:r>
            <a:r>
              <a:rPr lang="sv-SE" sz="1800" dirty="0">
                <a:latin typeface="Consolas" panose="020B0609020204030204" pitchFamily="49" charset="0"/>
              </a:rPr>
              <a:t>: 16px;</a:t>
            </a:r>
            <a:br>
              <a:rPr lang="sv-SE" sz="1800" dirty="0">
                <a:latin typeface="Consolas" panose="020B0609020204030204" pitchFamily="49" charset="0"/>
              </a:rPr>
            </a:br>
            <a:r>
              <a:rPr lang="sv-SE" sz="1800" dirty="0">
                <a:latin typeface="Consolas" panose="020B0609020204030204" pitchFamily="49" charset="0"/>
              </a:rPr>
              <a:t>background-image: </a:t>
            </a:r>
            <a:r>
              <a:rPr lang="sv-SE" sz="1800" dirty="0" err="1">
                <a:latin typeface="Consolas" panose="020B0609020204030204" pitchFamily="49" charset="0"/>
              </a:rPr>
              <a:t>url</a:t>
            </a:r>
            <a:r>
              <a:rPr lang="sv-SE" sz="1800" dirty="0">
                <a:latin typeface="Consolas" panose="020B0609020204030204" pitchFamily="49" charset="0"/>
              </a:rPr>
              <a:t>(images/bakgrund2.gif);</a:t>
            </a:r>
            <a:br>
              <a:rPr lang="sv-SE" sz="1800" dirty="0">
                <a:latin typeface="Consolas" panose="020B0609020204030204" pitchFamily="49" charset="0"/>
              </a:rPr>
            </a:br>
            <a:r>
              <a:rPr lang="sv-SE" sz="1800" dirty="0">
                <a:solidFill>
                  <a:srgbClr val="FF0000"/>
                </a:solidFill>
                <a:latin typeface="Consolas" panose="020B0609020204030204" pitchFamily="49" charset="0"/>
              </a:rPr>
              <a:t>background-</a:t>
            </a:r>
            <a:r>
              <a:rPr lang="sv-SE" sz="1800" dirty="0" err="1">
                <a:solidFill>
                  <a:srgbClr val="FF0000"/>
                </a:solidFill>
                <a:latin typeface="Consolas" panose="020B0609020204030204" pitchFamily="49" charset="0"/>
              </a:rPr>
              <a:t>repeat</a:t>
            </a:r>
            <a:r>
              <a:rPr lang="sv-SE" sz="1800" dirty="0">
                <a:solidFill>
                  <a:srgbClr val="FF0000"/>
                </a:solidFill>
                <a:latin typeface="Consolas" panose="020B0609020204030204" pitchFamily="49" charset="0"/>
              </a:rPr>
              <a:t>: </a:t>
            </a:r>
            <a:r>
              <a:rPr lang="sv-SE" sz="1800" dirty="0" err="1">
                <a:solidFill>
                  <a:srgbClr val="FF0000"/>
                </a:solidFill>
                <a:latin typeface="Consolas" panose="020B0609020204030204" pitchFamily="49" charset="0"/>
              </a:rPr>
              <a:t>repeat</a:t>
            </a:r>
            <a:r>
              <a:rPr lang="sv-SE" sz="1800" dirty="0">
                <a:solidFill>
                  <a:srgbClr val="FF0000"/>
                </a:solidFill>
                <a:latin typeface="Consolas" panose="020B0609020204030204" pitchFamily="49" charset="0"/>
              </a:rPr>
              <a:t>-y</a:t>
            </a:r>
            <a:br>
              <a:rPr lang="sv-SE" sz="1800" dirty="0">
                <a:latin typeface="Consolas" panose="020B0609020204030204" pitchFamily="49" charset="0"/>
              </a:rPr>
            </a:br>
            <a:r>
              <a:rPr lang="sv-SE" sz="1800" dirty="0">
                <a:latin typeface="Consolas" panose="020B0609020204030204" pitchFamily="49" charset="0"/>
              </a:rPr>
              <a:t>}</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3352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dirty="0"/>
              <a:t>Nu bör det se ut typ så här om du har sparat och uppdaterat webbläsaren:</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a:extLst>
              <a:ext uri="{FF2B5EF4-FFF2-40B4-BE49-F238E27FC236}">
                <a16:creationId xmlns:a16="http://schemas.microsoft.com/office/drawing/2014/main" id="{C1B6F994-BF5B-4EA6-A400-15B09B79E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627" y="3109552"/>
            <a:ext cx="4645250" cy="3335802"/>
          </a:xfrm>
          <a:prstGeom prst="rect">
            <a:avLst/>
          </a:prstGeom>
        </p:spPr>
      </p:pic>
    </p:spTree>
    <p:extLst>
      <p:ext uri="{BB962C8B-B14F-4D97-AF65-F5344CB8AC3E}">
        <p14:creationId xmlns:p14="http://schemas.microsoft.com/office/powerpoint/2010/main" val="290806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264160"/>
            <a:ext cx="4645250" cy="1783080"/>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103120"/>
            <a:ext cx="4645250" cy="4432359"/>
          </a:xfrm>
        </p:spPr>
        <p:txBody>
          <a:bodyPr anchor="t">
            <a:normAutofit fontScale="77500" lnSpcReduction="20000"/>
          </a:bodyPr>
          <a:lstStyle/>
          <a:p>
            <a:pPr algn="l"/>
            <a:r>
              <a:rPr lang="sv-SE" sz="2300" dirty="0"/>
              <a:t>Övertonad bild.</a:t>
            </a:r>
          </a:p>
          <a:p>
            <a:pPr algn="l"/>
            <a:r>
              <a:rPr lang="sv-SE" sz="2300" dirty="0"/>
              <a:t>Ladd hem denna bild från servern:</a:t>
            </a:r>
          </a:p>
          <a:p>
            <a:pPr algn="l"/>
            <a:r>
              <a:rPr lang="sv-SE" sz="2300" dirty="0">
                <a:hlinkClick r:id="rId2"/>
              </a:rPr>
              <a:t>www.ktc-webb.eu/images/bakgrund1.jpg</a:t>
            </a:r>
            <a:endParaRPr lang="sv-SE" sz="2300" dirty="0"/>
          </a:p>
          <a:p>
            <a:pPr algn="l"/>
            <a:r>
              <a:rPr lang="sv-SE" sz="2300" dirty="0"/>
              <a:t>Ändra i koden och byt ut den bakgrundsbild du använde tidigare. </a:t>
            </a:r>
            <a:br>
              <a:rPr lang="sv-SE" sz="2300" dirty="0"/>
            </a:br>
            <a:r>
              <a:rPr lang="sv-SE" sz="2300" dirty="0"/>
              <a:t>Låt den nya bilden justeras enligt standard ( ta bort egenskapen background-</a:t>
            </a:r>
            <a:r>
              <a:rPr lang="sv-SE" sz="2300" dirty="0" err="1"/>
              <a:t>repeat</a:t>
            </a:r>
            <a:r>
              <a:rPr lang="sv-SE" sz="2300" dirty="0"/>
              <a:t>):</a:t>
            </a:r>
          </a:p>
          <a:p>
            <a:pPr algn="l"/>
            <a:r>
              <a:rPr lang="sv-SE" dirty="0">
                <a:latin typeface="Consolas" panose="020B0609020204030204" pitchFamily="49" charset="0"/>
              </a:rPr>
              <a:t>&lt;title&gt;Sidan 2&lt;/title&gt;</a:t>
            </a:r>
            <a:br>
              <a:rPr lang="sv-SE" dirty="0">
                <a:latin typeface="Consolas" panose="020B0609020204030204" pitchFamily="49" charset="0"/>
              </a:rPr>
            </a:br>
            <a:r>
              <a:rPr lang="sv-SE" dirty="0">
                <a:latin typeface="Consolas" panose="020B0609020204030204" pitchFamily="49" charset="0"/>
              </a:rPr>
              <a:t>&lt;style type="text/css"&gt;</a:t>
            </a:r>
            <a:br>
              <a:rPr lang="sv-SE" dirty="0">
                <a:latin typeface="Consolas" panose="020B0609020204030204" pitchFamily="49" charset="0"/>
              </a:rPr>
            </a:br>
            <a:r>
              <a:rPr lang="sv-SE" dirty="0">
                <a:latin typeface="Consolas" panose="020B0609020204030204" pitchFamily="49" charset="0"/>
              </a:rPr>
              <a:t>body {</a:t>
            </a:r>
            <a:br>
              <a:rPr lang="sv-SE" dirty="0">
                <a:latin typeface="Consolas" panose="020B0609020204030204" pitchFamily="49" charset="0"/>
              </a:rPr>
            </a:br>
            <a:r>
              <a:rPr lang="sv-SE" dirty="0">
                <a:latin typeface="Consolas" panose="020B0609020204030204" pitchFamily="49" charset="0"/>
              </a:rPr>
              <a:t>font-</a:t>
            </a:r>
            <a:r>
              <a:rPr lang="sv-SE" dirty="0" err="1">
                <a:latin typeface="Consolas" panose="020B0609020204030204" pitchFamily="49" charset="0"/>
              </a:rPr>
              <a:t>family</a:t>
            </a:r>
            <a:r>
              <a:rPr lang="sv-SE" dirty="0">
                <a:latin typeface="Consolas" panose="020B0609020204030204" pitchFamily="49" charset="0"/>
              </a:rPr>
              <a:t>: Verdana, Arial, Helvetica, sans-</a:t>
            </a:r>
            <a:r>
              <a:rPr lang="sv-SE" dirty="0" err="1">
                <a:latin typeface="Consolas" panose="020B0609020204030204" pitchFamily="49" charset="0"/>
              </a:rPr>
              <a:t>serif</a:t>
            </a:r>
            <a:r>
              <a:rPr lang="sv-SE" dirty="0">
                <a:latin typeface="Consolas" panose="020B0609020204030204" pitchFamily="49" charset="0"/>
              </a:rPr>
              <a:t>;</a:t>
            </a:r>
            <a:br>
              <a:rPr lang="sv-SE" dirty="0">
                <a:latin typeface="Consolas" panose="020B0609020204030204" pitchFamily="49" charset="0"/>
              </a:rPr>
            </a:br>
            <a:r>
              <a:rPr lang="sv-SE" dirty="0">
                <a:latin typeface="Consolas" panose="020B0609020204030204" pitchFamily="49" charset="0"/>
              </a:rPr>
              <a:t>font-</a:t>
            </a:r>
            <a:r>
              <a:rPr lang="sv-SE" dirty="0" err="1">
                <a:latin typeface="Consolas" panose="020B0609020204030204" pitchFamily="49" charset="0"/>
              </a:rPr>
              <a:t>size</a:t>
            </a:r>
            <a:r>
              <a:rPr lang="sv-SE" dirty="0">
                <a:latin typeface="Consolas" panose="020B0609020204030204" pitchFamily="49" charset="0"/>
              </a:rPr>
              <a:t>: 16px;</a:t>
            </a:r>
            <a:br>
              <a:rPr lang="sv-SE" dirty="0">
                <a:latin typeface="Consolas" panose="020B0609020204030204" pitchFamily="49" charset="0"/>
              </a:rPr>
            </a:br>
            <a:r>
              <a:rPr lang="sv-SE" dirty="0">
                <a:latin typeface="Consolas" panose="020B0609020204030204" pitchFamily="49" charset="0"/>
              </a:rPr>
              <a:t>background-image: </a:t>
            </a:r>
            <a:r>
              <a:rPr lang="sv-SE" dirty="0" err="1">
                <a:latin typeface="Consolas" panose="020B0609020204030204" pitchFamily="49" charset="0"/>
              </a:rPr>
              <a:t>url</a:t>
            </a:r>
            <a:r>
              <a:rPr lang="sv-SE" dirty="0">
                <a:latin typeface="Consolas" panose="020B0609020204030204" pitchFamily="49" charset="0"/>
              </a:rPr>
              <a:t>(images/bakgrund1.jpg);</a:t>
            </a:r>
            <a:br>
              <a:rPr lang="sv-SE" dirty="0">
                <a:latin typeface="Consolas" panose="020B0609020204030204" pitchFamily="49" charset="0"/>
              </a:rPr>
            </a:br>
            <a:r>
              <a:rPr lang="sv-SE" dirty="0">
                <a:latin typeface="Consolas" panose="020B0609020204030204" pitchFamily="49" charset="0"/>
              </a:rPr>
              <a:t>}</a:t>
            </a:r>
            <a:br>
              <a:rPr lang="sv-SE" dirty="0">
                <a:latin typeface="Consolas" panose="020B0609020204030204" pitchFamily="49" charset="0"/>
              </a:rPr>
            </a:br>
            <a:r>
              <a:rPr lang="sv-SE" dirty="0">
                <a:latin typeface="Consolas" panose="020B0609020204030204" pitchFamily="49" charset="0"/>
              </a:rPr>
              <a:t>&lt;/style&gt;</a:t>
            </a:r>
            <a:br>
              <a:rPr lang="sv-SE" dirty="0">
                <a:latin typeface="Consolas" panose="020B0609020204030204" pitchFamily="49" charset="0"/>
              </a:rPr>
            </a:br>
            <a:r>
              <a:rPr lang="sv-SE" dirty="0">
                <a:latin typeface="Consolas" panose="020B0609020204030204" pitchFamily="49" charset="0"/>
              </a:rPr>
              <a:t>&lt;/head&gt;</a:t>
            </a:r>
            <a:br>
              <a:rPr lang="sv-SE" dirty="0">
                <a:latin typeface="Consolas" panose="020B0609020204030204" pitchFamily="49" charset="0"/>
              </a:rPr>
            </a:br>
            <a:r>
              <a:rPr lang="sv-SE" dirty="0">
                <a:latin typeface="Consolas" panose="020B0609020204030204" pitchFamily="49" charset="0"/>
              </a:rPr>
              <a:t>&lt;body&gt;</a:t>
            </a:r>
            <a:endParaRPr lang="sv-SE" sz="2000" dirty="0">
              <a:latin typeface="Consolas" panose="020B0609020204030204" pitchFamily="49" charset="0"/>
            </a:endParaRP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3">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4942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169166"/>
            <a:ext cx="4645250" cy="4163119"/>
          </a:xfrm>
        </p:spPr>
        <p:txBody>
          <a:bodyPr anchor="t">
            <a:normAutofit/>
          </a:bodyPr>
          <a:lstStyle/>
          <a:p>
            <a:pPr algn="l"/>
            <a:r>
              <a:rPr lang="sv-SE" sz="1600" dirty="0"/>
              <a:t>Visa sidan i webbläsaren och uppdatera med snabbkommando F5 för att se resultatet. Bakgrundsbilder repeteras till höger och nedåt som standard. När bakgrundsbilden i vårt exempel repeteras så skapar den ett mönster med synliga skarvar.: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descr="En bild som visar skärmbild&#10;&#10;Automatiskt genererad beskrivning">
            <a:extLst>
              <a:ext uri="{FF2B5EF4-FFF2-40B4-BE49-F238E27FC236}">
                <a16:creationId xmlns:a16="http://schemas.microsoft.com/office/drawing/2014/main" id="{A926BDDD-4788-4DBA-9BE8-4594B93A5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721" y="3609837"/>
            <a:ext cx="2659622" cy="2722448"/>
          </a:xfrm>
          <a:prstGeom prst="rect">
            <a:avLst/>
          </a:prstGeom>
        </p:spPr>
      </p:pic>
    </p:spTree>
    <p:extLst>
      <p:ext uri="{BB962C8B-B14F-4D97-AF65-F5344CB8AC3E}">
        <p14:creationId xmlns:p14="http://schemas.microsoft.com/office/powerpoint/2010/main" val="350354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1700" dirty="0"/>
              <a:t>Ange att bakgrundsbilden inte ska upprepas genom att ange egenskapen</a:t>
            </a:r>
            <a:r>
              <a:rPr lang="sv-SE" sz="1700" b="1" dirty="0"/>
              <a:t> background-</a:t>
            </a:r>
            <a:r>
              <a:rPr lang="sv-SE" sz="1700" b="1" dirty="0" err="1"/>
              <a:t>repeat</a:t>
            </a:r>
            <a:r>
              <a:rPr lang="sv-SE" sz="1700" b="1" dirty="0"/>
              <a:t>: no-</a:t>
            </a:r>
            <a:r>
              <a:rPr lang="sv-SE" sz="1700" b="1" dirty="0" err="1"/>
              <a:t>repeat</a:t>
            </a:r>
            <a:br>
              <a:rPr lang="sv-SE" sz="1700" dirty="0"/>
            </a:br>
            <a:r>
              <a:rPr lang="sv-SE" sz="1700" dirty="0"/>
              <a:t>Ange att bilden inte ska scrollas med sidinnehållet, med egenskapen </a:t>
            </a:r>
            <a:r>
              <a:rPr lang="sv-SE" sz="1700" b="1" dirty="0"/>
              <a:t>background-attachment: fixed</a:t>
            </a:r>
            <a:r>
              <a:rPr lang="sv-SE" sz="1700" dirty="0"/>
              <a:t> enligt nedan:</a:t>
            </a:r>
          </a:p>
          <a:p>
            <a:pPr algn="l"/>
            <a:r>
              <a:rPr lang="sv-SE" sz="1800" dirty="0">
                <a:latin typeface="Consolas" panose="020B0609020204030204" pitchFamily="49" charset="0"/>
              </a:rPr>
              <a:t>body {</a:t>
            </a:r>
            <a:br>
              <a:rPr lang="sv-SE" sz="1800" dirty="0">
                <a:latin typeface="Consolas" panose="020B0609020204030204" pitchFamily="49" charset="0"/>
              </a:rPr>
            </a:br>
            <a:r>
              <a:rPr lang="sv-SE" sz="1800" dirty="0">
                <a:latin typeface="Consolas" panose="020B0609020204030204" pitchFamily="49" charset="0"/>
              </a:rPr>
              <a:t>font-</a:t>
            </a:r>
            <a:r>
              <a:rPr lang="sv-SE" sz="1800" dirty="0" err="1">
                <a:latin typeface="Consolas" panose="020B0609020204030204" pitchFamily="49" charset="0"/>
              </a:rPr>
              <a:t>family</a:t>
            </a:r>
            <a:r>
              <a:rPr lang="sv-SE" sz="1800" dirty="0">
                <a:latin typeface="Consolas" panose="020B0609020204030204" pitchFamily="49" charset="0"/>
              </a:rPr>
              <a:t>: Verdana, Arial, Helvetica, sans-</a:t>
            </a:r>
            <a:r>
              <a:rPr lang="sv-SE" sz="1800" dirty="0" err="1">
                <a:latin typeface="Consolas" panose="020B0609020204030204" pitchFamily="49" charset="0"/>
              </a:rPr>
              <a:t>serif</a:t>
            </a:r>
            <a:r>
              <a:rPr lang="sv-SE" sz="1800" dirty="0">
                <a:latin typeface="Consolas" panose="020B0609020204030204" pitchFamily="49" charset="0"/>
              </a:rPr>
              <a:t>;</a:t>
            </a:r>
            <a:br>
              <a:rPr lang="sv-SE" sz="1800" dirty="0">
                <a:latin typeface="Consolas" panose="020B0609020204030204" pitchFamily="49" charset="0"/>
              </a:rPr>
            </a:br>
            <a:r>
              <a:rPr lang="sv-SE" sz="1800" dirty="0">
                <a:latin typeface="Consolas" panose="020B0609020204030204" pitchFamily="49" charset="0"/>
              </a:rPr>
              <a:t>font-</a:t>
            </a:r>
            <a:r>
              <a:rPr lang="sv-SE" sz="1800" dirty="0" err="1">
                <a:latin typeface="Consolas" panose="020B0609020204030204" pitchFamily="49" charset="0"/>
              </a:rPr>
              <a:t>size</a:t>
            </a:r>
            <a:r>
              <a:rPr lang="sv-SE" sz="1800" dirty="0">
                <a:latin typeface="Consolas" panose="020B0609020204030204" pitchFamily="49" charset="0"/>
              </a:rPr>
              <a:t>: 16px;</a:t>
            </a:r>
            <a:br>
              <a:rPr lang="sv-SE" sz="1800" dirty="0">
                <a:latin typeface="Consolas" panose="020B0609020204030204" pitchFamily="49" charset="0"/>
              </a:rPr>
            </a:br>
            <a:r>
              <a:rPr lang="sv-SE" sz="1800" dirty="0">
                <a:latin typeface="Consolas" panose="020B0609020204030204" pitchFamily="49" charset="0"/>
              </a:rPr>
              <a:t>background-image: </a:t>
            </a:r>
            <a:r>
              <a:rPr lang="sv-SE" sz="1800" dirty="0" err="1">
                <a:latin typeface="Consolas" panose="020B0609020204030204" pitchFamily="49" charset="0"/>
              </a:rPr>
              <a:t>url</a:t>
            </a:r>
            <a:r>
              <a:rPr lang="sv-SE" sz="1800" dirty="0">
                <a:latin typeface="Consolas" panose="020B0609020204030204" pitchFamily="49" charset="0"/>
              </a:rPr>
              <a:t>(bakgrund1.jpg);</a:t>
            </a:r>
            <a:br>
              <a:rPr lang="sv-SE" sz="1800" dirty="0">
                <a:latin typeface="Consolas" panose="020B0609020204030204" pitchFamily="49" charset="0"/>
              </a:rPr>
            </a:br>
            <a:r>
              <a:rPr lang="sv-SE" sz="1800" dirty="0">
                <a:latin typeface="Consolas" panose="020B0609020204030204" pitchFamily="49" charset="0"/>
              </a:rPr>
              <a:t>background-</a:t>
            </a:r>
            <a:r>
              <a:rPr lang="sv-SE" sz="1800" dirty="0" err="1">
                <a:latin typeface="Consolas" panose="020B0609020204030204" pitchFamily="49" charset="0"/>
              </a:rPr>
              <a:t>repeat</a:t>
            </a:r>
            <a:r>
              <a:rPr lang="sv-SE" sz="1800" dirty="0">
                <a:latin typeface="Consolas" panose="020B0609020204030204" pitchFamily="49" charset="0"/>
              </a:rPr>
              <a:t>: no-</a:t>
            </a:r>
            <a:r>
              <a:rPr lang="sv-SE" sz="1800" dirty="0" err="1">
                <a:latin typeface="Consolas" panose="020B0609020204030204" pitchFamily="49" charset="0"/>
              </a:rPr>
              <a:t>repeat</a:t>
            </a:r>
            <a:r>
              <a:rPr lang="sv-SE" sz="1800" dirty="0">
                <a:latin typeface="Consolas" panose="020B0609020204030204" pitchFamily="49" charset="0"/>
              </a:rPr>
              <a:t>;</a:t>
            </a:r>
            <a:br>
              <a:rPr lang="sv-SE" sz="1800" dirty="0">
                <a:latin typeface="Consolas" panose="020B0609020204030204" pitchFamily="49" charset="0"/>
              </a:rPr>
            </a:br>
            <a:r>
              <a:rPr lang="sv-SE" sz="1800" dirty="0">
                <a:latin typeface="Consolas" panose="020B0609020204030204" pitchFamily="49" charset="0"/>
              </a:rPr>
              <a:t>background-attachment: fixed;</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43733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dirty="0"/>
              <a:t>Nu bör det se ut så här: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Bildobjekt 5" descr="En bild som visar skärmbild&#10;&#10;Automatiskt genererad beskrivning">
            <a:extLst>
              <a:ext uri="{FF2B5EF4-FFF2-40B4-BE49-F238E27FC236}">
                <a16:creationId xmlns:a16="http://schemas.microsoft.com/office/drawing/2014/main" id="{46F69143-795B-4DE9-82BC-6218FB4A9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934" y="2779058"/>
            <a:ext cx="3587790" cy="3672541"/>
          </a:xfrm>
          <a:prstGeom prst="rect">
            <a:avLst/>
          </a:prstGeom>
        </p:spPr>
      </p:pic>
    </p:spTree>
    <p:extLst>
      <p:ext uri="{BB962C8B-B14F-4D97-AF65-F5344CB8AC3E}">
        <p14:creationId xmlns:p14="http://schemas.microsoft.com/office/powerpoint/2010/main" val="410132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a:t>SLUT.</a:t>
            </a:r>
            <a:endParaRPr lang="sv-SE" sz="2000" dirty="0"/>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45163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fontScale="92500" lnSpcReduction="20000"/>
          </a:bodyPr>
          <a:lstStyle/>
          <a:p>
            <a:pPr algn="l"/>
            <a:r>
              <a:rPr lang="sv-SE" sz="2000" dirty="0"/>
              <a:t>Det finns många sätt att få tag på bilder. Man kan göra egna bilder med Photoshop, ta bilder mobilen, ta bilder med en digitalkamera osv.</a:t>
            </a:r>
          </a:p>
          <a:p>
            <a:pPr algn="l"/>
            <a:r>
              <a:rPr lang="sv-SE" sz="2000" dirty="0"/>
              <a:t>Om du hittar en bild på nätet måste du tänka på lagen om upphovsrätt. Det vill säga om det inte står på en sida att bilden är fri att använda kan du vara ganska säker på att du inte har rätt att använda bilden. Det måste man vara helt klar på och helst då använda webbsidor som har ”fria” bilder att ladda ner.</a:t>
            </a:r>
          </a:p>
          <a:p>
            <a:pPr algn="l"/>
            <a:r>
              <a:rPr lang="sv-SE" sz="2000" dirty="0"/>
              <a:t>Du måste också tänka på personuppgiftslagen, när det gäller bilder. Det vill säga att man måste fråga om en person vill vara med på bild. Det kan </a:t>
            </a:r>
            <a:r>
              <a:rPr lang="sv-SE" sz="2000" dirty="0" err="1"/>
              <a:t>okcså</a:t>
            </a:r>
            <a:r>
              <a:rPr lang="sv-SE" sz="2000" dirty="0"/>
              <a:t> gälla tex en bild på en bil där man ser nummerskylten, som går att spåra till ägaren.</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156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b="1" dirty="0"/>
              <a:t>Upplösning på bilder.</a:t>
            </a:r>
          </a:p>
          <a:p>
            <a:pPr algn="l"/>
            <a:r>
              <a:rPr lang="sv-SE" sz="2000" dirty="0"/>
              <a:t>En bild består av pixlar. Med det menas att det är ett antal små punkter som tillsammans skapar bilden. De flesta bildskärmar har mellan 70 och 140 </a:t>
            </a:r>
            <a:r>
              <a:rPr lang="sv-SE" sz="2000" dirty="0" err="1"/>
              <a:t>ppi</a:t>
            </a:r>
            <a:r>
              <a:rPr lang="sv-SE" sz="2000" dirty="0"/>
              <a:t> (Pixels per </a:t>
            </a:r>
            <a:r>
              <a:rPr lang="sv-SE" sz="2000" dirty="0" err="1"/>
              <a:t>inch</a:t>
            </a:r>
            <a:r>
              <a:rPr lang="sv-SE" sz="2000" dirty="0"/>
              <a:t>). Den vanligaste riktlinjen är att man använder 72 </a:t>
            </a:r>
            <a:r>
              <a:rPr lang="sv-SE" sz="2000" dirty="0" err="1"/>
              <a:t>px</a:t>
            </a:r>
            <a:r>
              <a:rPr lang="sv-SE" sz="2000" dirty="0"/>
              <a:t> på webben för bilder. Det garanterar att bilden blir skaplig på de flesta typen av datorskärmar.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7361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fontScale="92500" lnSpcReduction="10000"/>
          </a:bodyPr>
          <a:lstStyle/>
          <a:p>
            <a:pPr algn="l"/>
            <a:r>
              <a:rPr lang="sv-SE" sz="2000" b="1" dirty="0"/>
              <a:t>Bildfilens storlek.</a:t>
            </a:r>
          </a:p>
          <a:p>
            <a:pPr algn="l"/>
            <a:r>
              <a:rPr lang="sv-SE" sz="2000" dirty="0"/>
              <a:t>Man måste tänka på att bildfilen inte får vara för stor i Mb eller Kb. Detta på grund av följande orsaker:</a:t>
            </a:r>
          </a:p>
          <a:p>
            <a:pPr algn="l"/>
            <a:r>
              <a:rPr lang="sv-SE" sz="2000" dirty="0"/>
              <a:t>Bilden kan vara för stor och därför bli ”slö” att ladda ner till webbläsaren.</a:t>
            </a:r>
          </a:p>
          <a:p>
            <a:pPr algn="l"/>
            <a:r>
              <a:rPr lang="sv-SE" sz="2000" dirty="0"/>
              <a:t>Stora bilder tar mycket utrymma på servern och på läsarens </a:t>
            </a:r>
            <a:r>
              <a:rPr lang="sv-SE" sz="2000" dirty="0" err="1"/>
              <a:t>hårdisk</a:t>
            </a:r>
            <a:r>
              <a:rPr lang="sv-SE" sz="2000" dirty="0"/>
              <a:t> via cache-funktionen.</a:t>
            </a:r>
          </a:p>
          <a:p>
            <a:pPr algn="l"/>
            <a:r>
              <a:rPr lang="sv-SE" sz="2000" dirty="0"/>
              <a:t>Därför är det bra att veta hur man kan minska ner bildens storlek. 3 knep:</a:t>
            </a:r>
          </a:p>
          <a:p>
            <a:pPr marL="342900" indent="-342900" algn="l">
              <a:buFont typeface="Arial" panose="020B0604020202020204" pitchFamily="34" charset="0"/>
              <a:buChar char="•"/>
            </a:pPr>
            <a:r>
              <a:rPr lang="sv-SE" sz="2000" dirty="0"/>
              <a:t>Beskär bilden</a:t>
            </a:r>
          </a:p>
          <a:p>
            <a:pPr marL="342900" indent="-342900" algn="l">
              <a:buFont typeface="Arial" panose="020B0604020202020204" pitchFamily="34" charset="0"/>
              <a:buChar char="•"/>
            </a:pPr>
            <a:r>
              <a:rPr lang="sv-SE" sz="2000" dirty="0"/>
              <a:t>Förminska bilden</a:t>
            </a:r>
          </a:p>
          <a:p>
            <a:pPr marL="342900" indent="-342900" algn="l">
              <a:buFont typeface="Arial" panose="020B0604020202020204" pitchFamily="34" charset="0"/>
              <a:buChar char="•"/>
            </a:pPr>
            <a:r>
              <a:rPr lang="sv-SE" sz="2000" dirty="0"/>
              <a:t>Minska antalet bilder i tunga animeringar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162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b="1" dirty="0"/>
              <a:t>Välj rätt format.</a:t>
            </a:r>
          </a:p>
          <a:p>
            <a:pPr algn="l"/>
            <a:r>
              <a:rPr lang="sv-SE" sz="2000" dirty="0"/>
              <a:t>GIF</a:t>
            </a:r>
          </a:p>
          <a:p>
            <a:pPr algn="l"/>
            <a:r>
              <a:rPr lang="sv-SE" sz="2000" dirty="0"/>
              <a:t>PNG</a:t>
            </a:r>
          </a:p>
          <a:p>
            <a:pPr algn="l"/>
            <a:r>
              <a:rPr lang="sv-SE" sz="2000" dirty="0"/>
              <a:t>JPEG/JPG</a:t>
            </a:r>
          </a:p>
          <a:p>
            <a:pPr algn="l"/>
            <a:r>
              <a:rPr lang="sv-SE" sz="2000" dirty="0"/>
              <a:t>Använd nätet för att kolla skillnaderna mellan dessa tre bildformat. </a:t>
            </a:r>
          </a:p>
          <a:p>
            <a:pPr algn="l"/>
            <a:r>
              <a:rPr lang="sv-SE" sz="2000" dirty="0"/>
              <a:t>Vad står förkortningarna för?</a:t>
            </a:r>
          </a:p>
          <a:p>
            <a:pPr algn="l"/>
            <a:r>
              <a:rPr lang="sv-SE" sz="2000" dirty="0"/>
              <a:t>I vad består skillnaderna?</a:t>
            </a:r>
          </a:p>
          <a:p>
            <a:pPr algn="l"/>
            <a:r>
              <a:rPr lang="sv-SE" sz="2000" dirty="0"/>
              <a:t>Vilket bildformat bör man använda till olika typer av bilder?</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6354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b="1" dirty="0"/>
              <a:t>&lt;img/&gt;</a:t>
            </a:r>
          </a:p>
          <a:p>
            <a:pPr algn="l"/>
            <a:r>
              <a:rPr lang="sv-SE" sz="2000" dirty="0"/>
              <a:t>Den här bildtaggen kan ha många olika attribut:</a:t>
            </a:r>
          </a:p>
          <a:p>
            <a:pPr algn="l"/>
            <a:r>
              <a:rPr lang="sv-SE" sz="2000" b="1" dirty="0" err="1"/>
              <a:t>src</a:t>
            </a:r>
            <a:r>
              <a:rPr lang="sv-SE" sz="2000" dirty="0"/>
              <a:t> = source. Sökvägen till bilden.</a:t>
            </a:r>
          </a:p>
          <a:p>
            <a:pPr algn="l"/>
            <a:r>
              <a:rPr lang="sv-SE" sz="2000" b="1" dirty="0"/>
              <a:t>alt</a:t>
            </a:r>
            <a:r>
              <a:rPr lang="sv-SE" sz="2000" dirty="0"/>
              <a:t> = Alternativ text. Dvs om ngn inte kan se bilden eller liknande så </a:t>
            </a:r>
            <a:r>
              <a:rPr lang="sv-SE" sz="2000" dirty="0" err="1"/>
              <a:t>sysn</a:t>
            </a:r>
            <a:r>
              <a:rPr lang="sv-SE" sz="2000" dirty="0"/>
              <a:t> den här texten istället och även när du ställer muspekaren över bilden.</a:t>
            </a:r>
          </a:p>
          <a:p>
            <a:pPr algn="l"/>
            <a:r>
              <a:rPr lang="sv-SE" sz="2000" b="1" dirty="0"/>
              <a:t>title </a:t>
            </a:r>
            <a:r>
              <a:rPr lang="sv-SE" sz="2000" dirty="0"/>
              <a:t>= en ny och mer tillgänglig variant av den övre.</a:t>
            </a:r>
          </a:p>
          <a:p>
            <a:pPr algn="l"/>
            <a:r>
              <a:rPr lang="sv-SE" sz="2000" b="1" dirty="0"/>
              <a:t>height</a:t>
            </a:r>
            <a:r>
              <a:rPr lang="sv-SE" sz="2000" dirty="0"/>
              <a:t> = höjden på bilden i pixlar eller %</a:t>
            </a:r>
          </a:p>
          <a:p>
            <a:pPr algn="l"/>
            <a:r>
              <a:rPr lang="sv-SE" sz="2000" b="1" dirty="0"/>
              <a:t>width</a:t>
            </a:r>
            <a:r>
              <a:rPr lang="sv-SE" sz="2000" dirty="0"/>
              <a:t> = vidden på bilden i pixlar eller %</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4236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746627" y="2372360"/>
            <a:ext cx="4645250" cy="4163119"/>
          </a:xfrm>
        </p:spPr>
        <p:txBody>
          <a:bodyPr anchor="t">
            <a:normAutofit/>
          </a:bodyPr>
          <a:lstStyle/>
          <a:p>
            <a:pPr algn="l"/>
            <a:r>
              <a:rPr lang="sv-SE" sz="2000" dirty="0"/>
              <a:t>Exempel på kod för bild:</a:t>
            </a:r>
          </a:p>
          <a:p>
            <a:pPr algn="l"/>
            <a:r>
              <a:rPr lang="sv-SE" sz="2000" dirty="0">
                <a:latin typeface="Consolas" panose="020B0609020204030204" pitchFamily="49" charset="0"/>
              </a:rPr>
              <a:t>&lt;img </a:t>
            </a:r>
            <a:r>
              <a:rPr lang="sv-SE" sz="2000" dirty="0" err="1">
                <a:latin typeface="Consolas" panose="020B0609020204030204" pitchFamily="49" charset="0"/>
              </a:rPr>
              <a:t>src</a:t>
            </a:r>
            <a:r>
              <a:rPr lang="sv-SE" sz="2000" dirty="0">
                <a:latin typeface="Consolas" panose="020B0609020204030204" pitchFamily="49" charset="0"/>
              </a:rPr>
              <a:t>=”bilder/test.jpg” title=”Det här är en bild på en bil” height=”250px” width=”250px” /&gt;</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09409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FB425-B430-497D-A8A0-1263ADED49C3}"/>
              </a:ext>
            </a:extLst>
          </p:cNvPr>
          <p:cNvSpPr>
            <a:spLocks noGrp="1"/>
          </p:cNvSpPr>
          <p:nvPr>
            <p:ph type="ctrTitle"/>
          </p:nvPr>
        </p:nvSpPr>
        <p:spPr>
          <a:xfrm>
            <a:off x="6746628" y="406400"/>
            <a:ext cx="4645250" cy="1838959"/>
          </a:xfrm>
        </p:spPr>
        <p:txBody>
          <a:bodyPr anchor="b">
            <a:normAutofit fontScale="90000"/>
          </a:bodyPr>
          <a:lstStyle/>
          <a:p>
            <a:pPr algn="l"/>
            <a:br>
              <a:rPr lang="sv-SE" sz="4700" dirty="0"/>
            </a:br>
            <a:r>
              <a:rPr lang="sv-SE" sz="4700" dirty="0"/>
              <a:t>Webbutveckling 1</a:t>
            </a:r>
            <a:br>
              <a:rPr lang="sv-SE" sz="4700" dirty="0"/>
            </a:br>
            <a:r>
              <a:rPr lang="sv-SE" sz="4700" dirty="0"/>
              <a:t>Bilder &amp; Bildbehandling</a:t>
            </a:r>
          </a:p>
        </p:txBody>
      </p:sp>
      <p:sp>
        <p:nvSpPr>
          <p:cNvPr id="3" name="Underrubrik 2">
            <a:extLst>
              <a:ext uri="{FF2B5EF4-FFF2-40B4-BE49-F238E27FC236}">
                <a16:creationId xmlns:a16="http://schemas.microsoft.com/office/drawing/2014/main" id="{DF44D5CD-EDDD-4B05-85F7-88532893B4B0}"/>
              </a:ext>
            </a:extLst>
          </p:cNvPr>
          <p:cNvSpPr>
            <a:spLocks noGrp="1"/>
          </p:cNvSpPr>
          <p:nvPr>
            <p:ph type="subTitle" idx="1"/>
          </p:nvPr>
        </p:nvSpPr>
        <p:spPr>
          <a:xfrm>
            <a:off x="6487160" y="2372360"/>
            <a:ext cx="5461000" cy="4163119"/>
          </a:xfrm>
        </p:spPr>
        <p:txBody>
          <a:bodyPr anchor="t">
            <a:normAutofit/>
          </a:bodyPr>
          <a:lstStyle/>
          <a:p>
            <a:pPr algn="l"/>
            <a:r>
              <a:rPr lang="sv-SE" sz="2000" dirty="0"/>
              <a:t>Bilder som länkar.</a:t>
            </a:r>
          </a:p>
          <a:p>
            <a:pPr algn="l"/>
            <a:r>
              <a:rPr lang="sv-SE" sz="2000" dirty="0"/>
              <a:t>Man kan, precis som med text förvandla en bild till en länk med &lt;a&gt;-taggen:</a:t>
            </a:r>
          </a:p>
          <a:p>
            <a:pPr algn="l"/>
            <a:r>
              <a:rPr lang="sv-SE" sz="2000" dirty="0"/>
              <a:t>&lt;a href=”nysida.html”&gt; </a:t>
            </a:r>
          </a:p>
          <a:p>
            <a:pPr algn="l"/>
            <a:r>
              <a:rPr lang="sv-SE" sz="2000" dirty="0"/>
              <a:t>&lt;img </a:t>
            </a:r>
            <a:r>
              <a:rPr lang="sv-SE" sz="2000" dirty="0" err="1"/>
              <a:t>src</a:t>
            </a:r>
            <a:r>
              <a:rPr lang="sv-SE" sz="2000" dirty="0"/>
              <a:t>=”bilder/test.jpg” title=”Till startsidan” /&gt; </a:t>
            </a:r>
          </a:p>
          <a:p>
            <a:pPr algn="l"/>
            <a:r>
              <a:rPr lang="sv-SE" sz="2000" dirty="0"/>
              <a:t>&lt;/a&gt;</a:t>
            </a:r>
          </a:p>
        </p:txBody>
      </p:sp>
      <p:pic>
        <p:nvPicPr>
          <p:cNvPr id="4" name="Platshållare för innehåll 4" descr="En bild som visar himmel, paraply, accessoarer&#10;&#10;Automatiskt genererad beskrivning">
            <a:extLst>
              <a:ext uri="{FF2B5EF4-FFF2-40B4-BE49-F238E27FC236}">
                <a16:creationId xmlns:a16="http://schemas.microsoft.com/office/drawing/2014/main" id="{1D05AA1E-BAFE-4934-8A7C-80628C06FD18}"/>
              </a:ext>
            </a:extLst>
          </p:cNvPr>
          <p:cNvPicPr>
            <a:picLocks noChangeAspect="1"/>
          </p:cNvPicPr>
          <p:nvPr/>
        </p:nvPicPr>
        <p:blipFill rotWithShape="1">
          <a:blip r:embed="rId2">
            <a:extLst>
              <a:ext uri="{28A0092B-C50C-407E-A947-70E740481C1C}">
                <a14:useLocalDpi xmlns:a14="http://schemas.microsoft.com/office/drawing/2010/main" val="0"/>
              </a:ext>
            </a:extLst>
          </a:blip>
          <a:srcRect l="28861" r="217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67096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1046</Words>
  <Application>Microsoft Office PowerPoint</Application>
  <PresentationFormat>Bredbild</PresentationFormat>
  <Paragraphs>117</Paragraphs>
  <Slides>26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Arial</vt:lpstr>
      <vt:lpstr>Calibri</vt:lpstr>
      <vt:lpstr>Calibri Light</vt:lpstr>
      <vt:lpstr>Consolas</vt:lpstr>
      <vt:lpstr>Office-tema</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lpstr> Webbutveckling 1 Bilder &amp; Bildbehandling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Webbutveckling 1 Server – Klient</dc:title>
  <dc:creator>Mats Karlsson Frölund</dc:creator>
  <cp:lastModifiedBy>Mats Karlsson Frölund</cp:lastModifiedBy>
  <cp:revision>45</cp:revision>
  <dcterms:created xsi:type="dcterms:W3CDTF">2019-06-01T11:51:52Z</dcterms:created>
  <dcterms:modified xsi:type="dcterms:W3CDTF">2019-06-30T15:51:04Z</dcterms:modified>
</cp:coreProperties>
</file>